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27" r:id="rId1"/>
    <p:sldMasterId id="2147483740" r:id="rId2"/>
    <p:sldMasterId id="2147483752" r:id="rId3"/>
    <p:sldMasterId id="2147483766" r:id="rId4"/>
  </p:sldMasterIdLst>
  <p:notesMasterIdLst>
    <p:notesMasterId r:id="rId104"/>
  </p:notesMasterIdLst>
  <p:handoutMasterIdLst>
    <p:handoutMasterId r:id="rId105"/>
  </p:handoutMasterIdLst>
  <p:sldIdLst>
    <p:sldId id="397" r:id="rId5"/>
    <p:sldId id="468" r:id="rId6"/>
    <p:sldId id="475" r:id="rId7"/>
    <p:sldId id="432" r:id="rId8"/>
    <p:sldId id="437" r:id="rId9"/>
    <p:sldId id="565" r:id="rId10"/>
    <p:sldId id="568" r:id="rId11"/>
    <p:sldId id="438" r:id="rId12"/>
    <p:sldId id="482" r:id="rId13"/>
    <p:sldId id="481" r:id="rId14"/>
    <p:sldId id="567" r:id="rId15"/>
    <p:sldId id="577" r:id="rId16"/>
    <p:sldId id="569" r:id="rId17"/>
    <p:sldId id="570" r:id="rId18"/>
    <p:sldId id="578" r:id="rId19"/>
    <p:sldId id="572" r:id="rId20"/>
    <p:sldId id="551" r:id="rId21"/>
    <p:sldId id="554" r:id="rId22"/>
    <p:sldId id="555" r:id="rId23"/>
    <p:sldId id="556" r:id="rId24"/>
    <p:sldId id="573" r:id="rId25"/>
    <p:sldId id="574" r:id="rId26"/>
    <p:sldId id="559" r:id="rId27"/>
    <p:sldId id="433" r:id="rId28"/>
    <p:sldId id="405" r:id="rId29"/>
    <p:sldId id="560" r:id="rId30"/>
    <p:sldId id="455" r:id="rId31"/>
    <p:sldId id="399" r:id="rId32"/>
    <p:sldId id="415" r:id="rId33"/>
    <p:sldId id="408" r:id="rId34"/>
    <p:sldId id="409" r:id="rId35"/>
    <p:sldId id="410" r:id="rId36"/>
    <p:sldId id="411" r:id="rId37"/>
    <p:sldId id="376" r:id="rId38"/>
    <p:sldId id="450" r:id="rId39"/>
    <p:sldId id="440" r:id="rId40"/>
    <p:sldId id="378" r:id="rId41"/>
    <p:sldId id="497" r:id="rId42"/>
    <p:sldId id="532" r:id="rId43"/>
    <p:sldId id="499" r:id="rId44"/>
    <p:sldId id="500" r:id="rId45"/>
    <p:sldId id="501" r:id="rId46"/>
    <p:sldId id="502" r:id="rId47"/>
    <p:sldId id="542" r:id="rId48"/>
    <p:sldId id="543" r:id="rId49"/>
    <p:sldId id="576" r:id="rId50"/>
    <p:sldId id="545" r:id="rId51"/>
    <p:sldId id="546" r:id="rId52"/>
    <p:sldId id="547" r:id="rId53"/>
    <p:sldId id="548" r:id="rId54"/>
    <p:sldId id="549" r:id="rId55"/>
    <p:sldId id="550" r:id="rId56"/>
    <p:sldId id="503" r:id="rId57"/>
    <p:sldId id="443" r:id="rId58"/>
    <p:sldId id="561" r:id="rId59"/>
    <p:sldId id="562" r:id="rId60"/>
    <p:sldId id="563" r:id="rId61"/>
    <p:sldId id="564" r:id="rId62"/>
    <p:sldId id="436" r:id="rId63"/>
    <p:sldId id="382" r:id="rId64"/>
    <p:sldId id="383" r:id="rId65"/>
    <p:sldId id="575" r:id="rId66"/>
    <p:sldId id="525" r:id="rId67"/>
    <p:sldId id="521" r:id="rId68"/>
    <p:sldId id="566" r:id="rId69"/>
    <p:sldId id="526" r:id="rId70"/>
    <p:sldId id="454" r:id="rId71"/>
    <p:sldId id="523" r:id="rId72"/>
    <p:sldId id="527" r:id="rId73"/>
    <p:sldId id="505" r:id="rId74"/>
    <p:sldId id="506" r:id="rId75"/>
    <p:sldId id="507" r:id="rId76"/>
    <p:sldId id="508" r:id="rId77"/>
    <p:sldId id="509" r:id="rId78"/>
    <p:sldId id="510" r:id="rId79"/>
    <p:sldId id="529" r:id="rId80"/>
    <p:sldId id="512" r:id="rId81"/>
    <p:sldId id="528" r:id="rId82"/>
    <p:sldId id="514" r:id="rId83"/>
    <p:sldId id="515" r:id="rId84"/>
    <p:sldId id="516" r:id="rId85"/>
    <p:sldId id="517" r:id="rId86"/>
    <p:sldId id="518" r:id="rId87"/>
    <p:sldId id="519" r:id="rId88"/>
    <p:sldId id="530" r:id="rId89"/>
    <p:sldId id="531" r:id="rId90"/>
    <p:sldId id="452" r:id="rId91"/>
    <p:sldId id="458" r:id="rId92"/>
    <p:sldId id="457" r:id="rId93"/>
    <p:sldId id="422" r:id="rId94"/>
    <p:sldId id="423" r:id="rId95"/>
    <p:sldId id="424" r:id="rId96"/>
    <p:sldId id="425" r:id="rId97"/>
    <p:sldId id="426" r:id="rId98"/>
    <p:sldId id="427" r:id="rId99"/>
    <p:sldId id="445" r:id="rId100"/>
    <p:sldId id="429" r:id="rId101"/>
    <p:sldId id="430" r:id="rId102"/>
    <p:sldId id="431" r:id="rId103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39"/>
    <a:srgbClr val="E40E4B"/>
    <a:srgbClr val="669900"/>
    <a:srgbClr val="79A400"/>
    <a:srgbClr val="FF6600"/>
    <a:srgbClr val="FF7979"/>
    <a:srgbClr val="99CC00"/>
    <a:srgbClr val="CCFF66"/>
    <a:srgbClr val="FF3399"/>
    <a:srgbClr val="FFB4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05" autoAdjust="0"/>
    <p:restoredTop sz="94317" autoAdjust="0"/>
  </p:normalViewPr>
  <p:slideViewPr>
    <p:cSldViewPr>
      <p:cViewPr>
        <p:scale>
          <a:sx n="90" d="100"/>
          <a:sy n="90" d="100"/>
        </p:scale>
        <p:origin x="-1406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25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7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fr-FR"/>
              <a:t>CROISSANCE MOYENNE DE L'HERBE </a:t>
            </a:r>
          </a:p>
          <a:p>
            <a:pPr>
              <a:defRPr/>
            </a:pPr>
            <a:r>
              <a:rPr lang="fr-FR"/>
              <a:t>Pays</a:t>
            </a:r>
            <a:r>
              <a:rPr lang="fr-FR" baseline="0"/>
              <a:t> de la Loire</a:t>
            </a:r>
            <a:r>
              <a:rPr lang="fr-FR"/>
              <a:t> 2019</a:t>
            </a:r>
          </a:p>
        </c:rich>
      </c:tx>
      <c:layout>
        <c:manualLayout>
          <c:xMode val="edge"/>
          <c:yMode val="edge"/>
          <c:x val="0.32625113253746901"/>
          <c:y val="3.6303724511330723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4.7506954799565244E-2"/>
          <c:y val="0.24718374158867851"/>
          <c:w val="0.8933771182864233"/>
          <c:h val="0.65016711197630461"/>
        </c:manualLayout>
      </c:layout>
      <c:lineChart>
        <c:grouping val="standard"/>
        <c:varyColors val="0"/>
        <c:ser>
          <c:idx val="1"/>
          <c:order val="1"/>
          <c:tx>
            <c:strRef>
              <c:f>'ZONE SUD'!$B$2</c:f>
              <c:strCache>
                <c:ptCount val="1"/>
                <c:pt idx="0">
                  <c:v>Moyenne Interannuelle</c:v>
                </c:pt>
              </c:strCache>
            </c:strRef>
          </c:tx>
          <c:spPr>
            <a:ln w="38100">
              <a:solidFill>
                <a:srgbClr val="009900"/>
              </a:solidFill>
            </a:ln>
          </c:spPr>
          <c:marker>
            <c:symbol val="none"/>
          </c:marker>
          <c:cat>
            <c:strRef>
              <c:f>'ZONE SUD'!$I$7:$AI$7</c:f>
              <c:strCache>
                <c:ptCount val="25"/>
                <c:pt idx="0">
                  <c:v>MARS</c:v>
                </c:pt>
                <c:pt idx="3">
                  <c:v>AVRIL</c:v>
                </c:pt>
                <c:pt idx="6">
                  <c:v>MAI</c:v>
                </c:pt>
                <c:pt idx="9">
                  <c:v>JUIN</c:v>
                </c:pt>
                <c:pt idx="12">
                  <c:v>JUILLET</c:v>
                </c:pt>
                <c:pt idx="15">
                  <c:v>AOÛT</c:v>
                </c:pt>
                <c:pt idx="18">
                  <c:v>SEPTEMBRE</c:v>
                </c:pt>
                <c:pt idx="21">
                  <c:v>OCTOBRE</c:v>
                </c:pt>
                <c:pt idx="24">
                  <c:v>NOVEMBRE</c:v>
                </c:pt>
              </c:strCache>
            </c:strRef>
          </c:cat>
          <c:val>
            <c:numRef>
              <c:f>'ZONE SUD'!$I$2:$AH$2</c:f>
              <c:numCache>
                <c:formatCode>0.0</c:formatCode>
                <c:ptCount val="26"/>
                <c:pt idx="0">
                  <c:v>16.172735432453617</c:v>
                </c:pt>
                <c:pt idx="1">
                  <c:v>24.910187776373974</c:v>
                </c:pt>
                <c:pt idx="2">
                  <c:v>32.11747972697637</c:v>
                </c:pt>
                <c:pt idx="3">
                  <c:v>49.970121410909819</c:v>
                </c:pt>
                <c:pt idx="4">
                  <c:v>65.954125535499401</c:v>
                </c:pt>
                <c:pt idx="5">
                  <c:v>75.291156626506009</c:v>
                </c:pt>
                <c:pt idx="6" formatCode="0">
                  <c:v>81.170365400427571</c:v>
                </c:pt>
                <c:pt idx="7" formatCode="0">
                  <c:v>78.872142202527826</c:v>
                </c:pt>
                <c:pt idx="8" formatCode="0">
                  <c:v>61.652748780730562</c:v>
                </c:pt>
                <c:pt idx="9" formatCode="0">
                  <c:v>57.551230462603577</c:v>
                </c:pt>
                <c:pt idx="10" formatCode="0">
                  <c:v>46.674843733942339</c:v>
                </c:pt>
                <c:pt idx="11" formatCode="0">
                  <c:v>34.021868399675057</c:v>
                </c:pt>
                <c:pt idx="12" formatCode="0">
                  <c:v>34.850151582818853</c:v>
                </c:pt>
                <c:pt idx="13" formatCode="0">
                  <c:v>31.019843137254902</c:v>
                </c:pt>
                <c:pt idx="14" formatCode="0">
                  <c:v>15</c:v>
                </c:pt>
                <c:pt idx="15" formatCode="0">
                  <c:v>5</c:v>
                </c:pt>
                <c:pt idx="16" formatCode="0">
                  <c:v>0</c:v>
                </c:pt>
                <c:pt idx="17" formatCode="0">
                  <c:v>0</c:v>
                </c:pt>
                <c:pt idx="18" formatCode="0">
                  <c:v>10</c:v>
                </c:pt>
                <c:pt idx="19" formatCode="0">
                  <c:v>22.370132594132592</c:v>
                </c:pt>
                <c:pt idx="20" formatCode="0">
                  <c:v>21.881302120848343</c:v>
                </c:pt>
                <c:pt idx="21" formatCode="0">
                  <c:v>16.959445149017121</c:v>
                </c:pt>
                <c:pt idx="22" formatCode="0">
                  <c:v>22.966222853087299</c:v>
                </c:pt>
                <c:pt idx="23" formatCode="0">
                  <c:v>17.665905009759271</c:v>
                </c:pt>
                <c:pt idx="24" formatCode="0">
                  <c:v>19.51714522167488</c:v>
                </c:pt>
                <c:pt idx="25" formatCode="0">
                  <c:v>13.485115646258505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9119488"/>
        <c:axId val="229121024"/>
      </c:lineChart>
      <c:scatterChart>
        <c:scatterStyle val="smoothMarker"/>
        <c:varyColors val="0"/>
        <c:ser>
          <c:idx val="0"/>
          <c:order val="0"/>
          <c:tx>
            <c:strRef>
              <c:f>'ZONE SUD'!$B$3</c:f>
              <c:strCache>
                <c:ptCount val="1"/>
                <c:pt idx="0">
                  <c:v>Moyenne 2019</c:v>
                </c:pt>
              </c:strCache>
            </c:strRef>
          </c:tx>
          <c:spPr>
            <a:ln w="38100">
              <a:solidFill>
                <a:schemeClr val="accent2"/>
              </a:solidFill>
            </a:ln>
          </c:spPr>
          <c:marker>
            <c:symbol val="none"/>
          </c:marker>
          <c:yVal>
            <c:numRef>
              <c:f>'ZONE SUD'!$H$3:$AH$3</c:f>
              <c:numCache>
                <c:formatCode>0</c:formatCode>
                <c:ptCount val="27"/>
                <c:pt idx="0" formatCode="General">
                  <c:v>23.843470454205875</c:v>
                </c:pt>
                <c:pt idx="1">
                  <c:v>27.978850501058542</c:v>
                </c:pt>
                <c:pt idx="2">
                  <c:v>35.027389388130857</c:v>
                </c:pt>
                <c:pt idx="3">
                  <c:v>43.845143860434433</c:v>
                </c:pt>
                <c:pt idx="4">
                  <c:v>46.469092242051389</c:v>
                </c:pt>
                <c:pt idx="5">
                  <c:v>59.862583744858497</c:v>
                </c:pt>
                <c:pt idx="6">
                  <c:v>77.852779287389652</c:v>
                </c:pt>
                <c:pt idx="7">
                  <c:v>58.457142203456407</c:v>
                </c:pt>
                <c:pt idx="8">
                  <c:v>57.846162778050008</c:v>
                </c:pt>
                <c:pt idx="9">
                  <c:v>54.983766346165041</c:v>
                </c:pt>
                <c:pt idx="10">
                  <c:v>47.473881085456121</c:v>
                </c:pt>
                <c:pt idx="11">
                  <c:v>41.941430184362865</c:v>
                </c:pt>
                <c:pt idx="12">
                  <c:v>30.610383817202319</c:v>
                </c:pt>
                <c:pt idx="13">
                  <c:v>9.5102074173214088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8.735628964032415</c:v>
                </c:pt>
                <c:pt idx="21">
                  <c:v>10.19606609927769</c:v>
                </c:pt>
                <c:pt idx="22">
                  <c:v>23.340000316485156</c:v>
                </c:pt>
                <c:pt idx="23">
                  <c:v>28.325977657795669</c:v>
                </c:pt>
                <c:pt idx="24">
                  <c:v>21.323977562850125</c:v>
                </c:pt>
                <c:pt idx="25">
                  <c:v>9.6849789057587792</c:v>
                </c:pt>
                <c:pt idx="26">
                  <c:v>13.392703938699746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9119488"/>
        <c:axId val="229121024"/>
      </c:scatterChart>
      <c:catAx>
        <c:axId val="2291194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 anchor="t" anchorCtr="0"/>
          <a:lstStyle/>
          <a:p>
            <a:pPr>
              <a:defRPr sz="1200"/>
            </a:pPr>
            <a:endParaRPr lang="fr-FR"/>
          </a:p>
        </c:txPr>
        <c:crossAx val="229121024"/>
        <c:crosses val="autoZero"/>
        <c:auto val="0"/>
        <c:lblAlgn val="ctr"/>
        <c:lblOffset val="100"/>
        <c:tickLblSkip val="1"/>
        <c:tickMarkSkip val="3"/>
        <c:noMultiLvlLbl val="0"/>
      </c:catAx>
      <c:valAx>
        <c:axId val="229121024"/>
        <c:scaling>
          <c:orientation val="minMax"/>
          <c:max val="100"/>
          <c:min val="-10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 sz="1400"/>
                </a:pPr>
                <a:r>
                  <a:rPr lang="fr-FR" sz="1400"/>
                  <a:t>kg MS/ha/jour</a:t>
                </a:r>
              </a:p>
            </c:rich>
          </c:tx>
          <c:layout>
            <c:manualLayout>
              <c:xMode val="edge"/>
              <c:yMode val="edge"/>
              <c:x val="5.2381685278577285E-4"/>
              <c:y val="0.144387396109427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fr-FR"/>
          </a:p>
        </c:txPr>
        <c:crossAx val="229119488"/>
        <c:crosses val="autoZero"/>
        <c:crossBetween val="between"/>
        <c:majorUnit val="10"/>
        <c:minorUnit val="10"/>
      </c:valAx>
      <c:spPr>
        <a:solidFill>
          <a:srgbClr val="CCFF33">
            <a:alpha val="30196"/>
          </a:srgbClr>
        </a:solidFill>
      </c:spPr>
    </c:plotArea>
    <c:legend>
      <c:legendPos val="b"/>
      <c:layout/>
      <c:overlay val="0"/>
      <c:txPr>
        <a:bodyPr/>
        <a:lstStyle/>
        <a:p>
          <a:pPr>
            <a:defRPr sz="1400"/>
          </a:pPr>
          <a:endParaRPr lang="fr-FR"/>
        </a:p>
      </c:txPr>
    </c:legend>
    <c:plotVisOnly val="1"/>
    <c:dispBlanksAs val="gap"/>
    <c:showDLblsOverMax val="0"/>
  </c:chart>
  <c:externalData r:id="rId2">
    <c:autoUpdate val="0"/>
  </c:externalData>
  <c:userShapes r:id="rId3"/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0.29804</cdr:x>
      <cdr:y>0.17112</cdr:y>
    </cdr:from>
    <cdr:to>
      <cdr:x>0.30022</cdr:x>
      <cdr:y>0.7614</cdr:y>
    </cdr:to>
    <cdr:cxnSp macro="">
      <cdr:nvCxnSpPr>
        <cdr:cNvPr id="9" name="Connecteur droit 7"/>
        <cdr:cNvCxnSpPr/>
      </cdr:nvCxnSpPr>
      <cdr:spPr>
        <a:xfrm xmlns:a="http://schemas.openxmlformats.org/drawingml/2006/main" flipV="1">
          <a:off x="2600352" y="852437"/>
          <a:ext cx="19020" cy="2940524"/>
        </a:xfrm>
        <a:prstGeom xmlns:a="http://schemas.openxmlformats.org/drawingml/2006/main" prst="line">
          <a:avLst/>
        </a:prstGeom>
        <a:ln xmlns:a="http://schemas.openxmlformats.org/drawingml/2006/main" w="15875">
          <a:solidFill>
            <a:schemeClr val="tx1">
              <a:lumMod val="65000"/>
              <a:lumOff val="35000"/>
            </a:schemeClr>
          </a:solidFill>
          <a:prstDash val="solid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0.56659</cdr:x>
      <cdr:y>0.1723</cdr:y>
    </cdr:from>
    <cdr:to>
      <cdr:x>0.56805</cdr:x>
      <cdr:y>0.75937</cdr:y>
    </cdr:to>
    <cdr:cxnSp macro="">
      <cdr:nvCxnSpPr>
        <cdr:cNvPr id="11" name="Connecteur droit 10"/>
        <cdr:cNvCxnSpPr/>
      </cdr:nvCxnSpPr>
      <cdr:spPr>
        <a:xfrm xmlns:a="http://schemas.openxmlformats.org/drawingml/2006/main" flipV="1">
          <a:off x="4943475" y="832080"/>
          <a:ext cx="12685" cy="2835045"/>
        </a:xfrm>
        <a:prstGeom xmlns:a="http://schemas.openxmlformats.org/drawingml/2006/main" prst="line">
          <a:avLst/>
        </a:prstGeom>
        <a:ln xmlns:a="http://schemas.openxmlformats.org/drawingml/2006/main" w="15875">
          <a:solidFill>
            <a:schemeClr val="tx1">
              <a:lumMod val="65000"/>
              <a:lumOff val="35000"/>
            </a:schemeClr>
          </a:solidFill>
          <a:prstDash val="solid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0.84498</cdr:x>
      <cdr:y>0.17472</cdr:y>
    </cdr:from>
    <cdr:to>
      <cdr:x>0.84643</cdr:x>
      <cdr:y>0.75937</cdr:y>
    </cdr:to>
    <cdr:cxnSp macro="">
      <cdr:nvCxnSpPr>
        <cdr:cNvPr id="12" name="Connecteur droit 11"/>
        <cdr:cNvCxnSpPr/>
      </cdr:nvCxnSpPr>
      <cdr:spPr>
        <a:xfrm xmlns:a="http://schemas.openxmlformats.org/drawingml/2006/main" flipV="1">
          <a:off x="8776013" y="900337"/>
          <a:ext cx="15060" cy="3012716"/>
        </a:xfrm>
        <a:prstGeom xmlns:a="http://schemas.openxmlformats.org/drawingml/2006/main" prst="line">
          <a:avLst/>
        </a:prstGeom>
        <a:ln xmlns:a="http://schemas.openxmlformats.org/drawingml/2006/main" w="15875">
          <a:solidFill>
            <a:schemeClr val="tx1">
              <a:lumMod val="65000"/>
              <a:lumOff val="35000"/>
            </a:schemeClr>
          </a:solidFill>
          <a:prstDash val="solid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charset="0"/>
              </a:defRPr>
            </a:lvl1pPr>
          </a:lstStyle>
          <a:p>
            <a:pPr>
              <a:defRPr/>
            </a:pPr>
            <a:fld id="{99AACD6E-A2C7-44EA-BE32-36A6AEDE1163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76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C5192F8-33BB-4C38-98D9-17A79CD201D1}" type="datetimeFigureOut">
              <a:rPr lang="fr-FR" smtClean="0"/>
              <a:t>10/02/2021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B799728-EA1A-4065-99EE-CEEF62D0BD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47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Paddock</a:t>
            </a:r>
            <a:r>
              <a:rPr lang="fr-FR" baseline="0" dirty="0" smtClean="0"/>
              <a:t> 1 jour : moins de variation de lait dans le tank</a:t>
            </a:r>
          </a:p>
          <a:p>
            <a:r>
              <a:rPr lang="fr-FR" baseline="0" dirty="0" smtClean="0"/>
              <a:t>Paddock 3 jours : plus de variation de production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99728-EA1A-4065-99EE-CEEF62D0BD7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836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99728-EA1A-4065-99EE-CEEF62D0BD72}" type="slidenum">
              <a:rPr lang="fr-FR" smtClean="0">
                <a:solidFill>
                  <a:prstClr val="black"/>
                </a:solidFill>
              </a:rPr>
              <a:pPr/>
              <a:t>56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486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fld id="{C516A144-D06C-4E56-BB94-C960E7FB934B}" type="slidenum">
              <a:rPr lang="fr-FR" sz="1300"/>
              <a:pPr/>
              <a:t>61</a:t>
            </a:fld>
            <a:endParaRPr lang="fr-FR" sz="13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VL</a:t>
            </a:r>
            <a:r>
              <a:rPr lang="fr-FR" baseline="0" dirty="0" smtClean="0"/>
              <a:t> : 8H à manger, 8H à ruminer, 8H à se reposer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99728-EA1A-4065-99EE-CEEF62D0BD7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820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Hauteur</a:t>
            </a:r>
            <a:r>
              <a:rPr lang="fr-FR" baseline="0" dirty="0" smtClean="0"/>
              <a:t> d’herbe importantes (&gt;15 cm </a:t>
            </a:r>
            <a:r>
              <a:rPr lang="fr-FR" baseline="0" dirty="0" err="1" smtClean="0"/>
              <a:t>herbo</a:t>
            </a:r>
            <a:r>
              <a:rPr lang="fr-FR" baseline="0" dirty="0" smtClean="0"/>
              <a:t>) : gaspillage de l’herbe. </a:t>
            </a:r>
            <a:r>
              <a:rPr lang="fr-FR" baseline="0" dirty="0" smtClean="0">
                <a:sym typeface="Wingdings" panose="05000000000000000000" pitchFamily="2" charset="2"/>
              </a:rPr>
              <a:t> Faucher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99728-EA1A-4065-99EE-CEEF62D0BD7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936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Capacité</a:t>
            </a:r>
            <a:r>
              <a:rPr lang="fr-FR" baseline="0" dirty="0" smtClean="0">
                <a:sym typeface="Wingdings" panose="05000000000000000000" pitchFamily="2" charset="2"/>
              </a:rPr>
              <a:t> de repousse optimale au printemps : attention de ne pas se faire déborder par l’herbe (si &gt;15 jours d’avance en VL ou &gt;20 jours d’avance VA  débrayer). Possibilité de fermer le silo.</a:t>
            </a:r>
          </a:p>
          <a:p>
            <a:pPr marL="171450" indent="-171450">
              <a:buFont typeface="Wingdings"/>
              <a:buChar char="à"/>
            </a:pPr>
            <a:r>
              <a:rPr lang="fr-FR" baseline="0" dirty="0" smtClean="0">
                <a:sym typeface="Wingdings" panose="05000000000000000000" pitchFamily="2" charset="2"/>
              </a:rPr>
              <a:t> Eté, automne-hiver : adapté les apports à l’auge en fonction des quantité d’herbe disponible.</a:t>
            </a:r>
          </a:p>
          <a:p>
            <a:pPr marL="171450" indent="-171450">
              <a:buFont typeface="Wingdings"/>
              <a:buChar char="à"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On préconise des temps de repousse de 25 à 35 jours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99728-EA1A-4065-99EE-CEEF62D0BD7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63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Compte-tenu de la croissance de l’herbe</a:t>
            </a:r>
            <a:r>
              <a:rPr lang="fr-FR" baseline="0" dirty="0" smtClean="0"/>
              <a:t> moyenne sur le département, cela définit le système vers lequel on peut s’orienter.</a:t>
            </a:r>
          </a:p>
          <a:p>
            <a:r>
              <a:rPr lang="fr-FR" baseline="0" dirty="0" smtClean="0"/>
              <a:t>Pour fermer le silo: 30 ares/VL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>
                <a:solidFill>
                  <a:prstClr val="black"/>
                </a:solidFill>
              </a:rPr>
              <a:pPr/>
              <a:t>21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532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697" indent="-309499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7997" indent="-24760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197" indent="-24760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395" indent="-24760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594" indent="-24760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8792" indent="-24760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3991" indent="-24760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189" indent="-24760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fld id="{8734A83E-0E35-48C5-89D0-6B4A5D535153}" type="slidenum">
              <a:rPr lang="fr-FR" sz="1300">
                <a:solidFill>
                  <a:prstClr val="black"/>
                </a:solidFill>
              </a:rPr>
              <a:pPr/>
              <a:t>25</a:t>
            </a:fld>
            <a:endParaRPr lang="fr-FR" sz="1300">
              <a:solidFill>
                <a:prstClr val="black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dirty="0" smtClean="0"/>
              <a:t>On peut obtenir des performances animales</a:t>
            </a:r>
            <a:r>
              <a:rPr lang="fr-FR" baseline="0" dirty="0" smtClean="0"/>
              <a:t> équivalentes avec du pâturage continu mais la valorisation par hectare sera moins bonne.</a:t>
            </a:r>
          </a:p>
          <a:p>
            <a:pPr eaLnBrk="1" hangingPunct="1"/>
            <a:endParaRPr lang="fr-FR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697" indent="-309499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7997" indent="-24760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197" indent="-24760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395" indent="-24760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594" indent="-24760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8792" indent="-24760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3991" indent="-24760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189" indent="-24760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fld id="{C0E4EBC5-D729-4EAA-961B-ED93A84BB364}" type="slidenum">
              <a:rPr lang="fr-FR" sz="1300">
                <a:solidFill>
                  <a:prstClr val="black"/>
                </a:solidFill>
              </a:rPr>
              <a:pPr/>
              <a:t>32</a:t>
            </a:fld>
            <a:endParaRPr lang="fr-FR" sz="1300">
              <a:solidFill>
                <a:prstClr val="black"/>
              </a:solidFill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fld id="{E475E437-804E-4B12-9CED-AECCABAF8A26}" type="slidenum">
              <a:rPr lang="fr-FR" sz="1300">
                <a:solidFill>
                  <a:prstClr val="black"/>
                </a:solidFill>
              </a:rPr>
              <a:pPr/>
              <a:t>34</a:t>
            </a:fld>
            <a:endParaRPr lang="fr-FR" sz="1300">
              <a:solidFill>
                <a:prstClr val="black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9688" cy="3840162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804763" indent="-309524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238098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733337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228576" indent="-247620"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723815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3219054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714293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4209532" indent="-247620" algn="r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fld id="{10C7280A-007D-4303-91EF-AA5E7C5794FA}" type="slidenum">
              <a:rPr lang="fr-FR" sz="1300">
                <a:solidFill>
                  <a:prstClr val="black"/>
                </a:solidFill>
              </a:rPr>
              <a:pPr/>
              <a:t>51</a:t>
            </a:fld>
            <a:endParaRPr lang="fr-FR" sz="1300">
              <a:solidFill>
                <a:prstClr val="black"/>
              </a:solidFill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05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717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298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304800"/>
            <a:ext cx="8001000" cy="5791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>
          <a:xfrm>
            <a:off x="3124200" y="6337300"/>
            <a:ext cx="346392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r>
              <a:rPr lang="fr-FR" sz="1800">
                <a:solidFill>
                  <a:srgbClr val="000000"/>
                </a:solidFill>
                <a:latin typeface="Arial" charset="0"/>
              </a:rPr>
              <a:t>Stéphanie Guibert – CA 53 – Avril 2011</a:t>
            </a:r>
          </a:p>
        </p:txBody>
      </p:sp>
    </p:spTree>
    <p:extLst>
      <p:ext uri="{BB962C8B-B14F-4D97-AF65-F5344CB8AC3E}">
        <p14:creationId xmlns:p14="http://schemas.microsoft.com/office/powerpoint/2010/main" val="604834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5261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509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52174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686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1539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680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332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solidFill>
                  <a:srgbClr val="3333CC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23083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61821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19098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66334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906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leche_gr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893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_CA_Mayenne_RV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3340100"/>
            <a:ext cx="2017712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64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0" y="381000"/>
            <a:ext cx="6248400" cy="1524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noProof="0" smtClean="0"/>
              <a:t>Cliquez pour modifier le style du titre du masque</a:t>
            </a:r>
          </a:p>
        </p:txBody>
      </p:sp>
      <p:sp>
        <p:nvSpPr>
          <p:cNvPr id="7465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57200" y="1905000"/>
            <a:ext cx="4648200" cy="1752600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926917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61604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924930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0596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21733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861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775924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4172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32531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561209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81614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457950" y="304800"/>
            <a:ext cx="2000250" cy="57912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5848350" cy="57912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17271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304800"/>
            <a:ext cx="8001000" cy="5791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6146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7724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fr-FR" noProof="0" smtClean="0"/>
          </a:p>
        </p:txBody>
      </p:sp>
    </p:spTree>
    <p:extLst>
      <p:ext uri="{BB962C8B-B14F-4D97-AF65-F5344CB8AC3E}">
        <p14:creationId xmlns:p14="http://schemas.microsoft.com/office/powerpoint/2010/main" val="9858054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3400" y="1676400"/>
            <a:ext cx="81534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88404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3400" y="1600201"/>
            <a:ext cx="8153400" cy="441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600"/>
              </a:spcAft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19812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Titr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876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46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410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91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243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641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25913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5170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9550"/>
            <a:ext cx="8604250" cy="664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 du masque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1622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00913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 du masque</a:t>
            </a:r>
          </a:p>
        </p:txBody>
      </p:sp>
      <p:sp>
        <p:nvSpPr>
          <p:cNvPr id="3075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pic>
        <p:nvPicPr>
          <p:cNvPr id="3076" name="Picture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472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00913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5"/>
          <p:cNvSpPr>
            <a:spLocks noChangeShapeType="1"/>
          </p:cNvSpPr>
          <p:nvPr/>
        </p:nvSpPr>
        <p:spPr bwMode="auto">
          <a:xfrm flipH="1">
            <a:off x="611188" y="1195388"/>
            <a:ext cx="6769100" cy="0"/>
          </a:xfrm>
          <a:prstGeom prst="line">
            <a:avLst/>
          </a:prstGeom>
          <a:noFill/>
          <a:ln w="19050">
            <a:solidFill>
              <a:srgbClr val="00913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/>
            <a:endParaRPr lang="fr-FR" sz="1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1027" name="Picture 3" descr="fleche_grd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58763"/>
            <a:ext cx="1079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Cliquez pour modifier le style du titre du masque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</a:p>
        </p:txBody>
      </p:sp>
      <p:pic>
        <p:nvPicPr>
          <p:cNvPr id="1030" name="Picture 6" descr="ppt3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6192838"/>
            <a:ext cx="824230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2555875" y="6364288"/>
            <a:ext cx="4968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mtClean="0">
                <a:solidFill>
                  <a:srgbClr val="FFFFFF"/>
                </a:solidFill>
                <a:latin typeface="Verdana" pitchFamily="34" charset="0"/>
              </a:rPr>
              <a:t>Stéphanie Guibert – CA53</a:t>
            </a:r>
          </a:p>
        </p:txBody>
      </p:sp>
    </p:spTree>
    <p:extLst>
      <p:ext uri="{BB962C8B-B14F-4D97-AF65-F5344CB8AC3E}">
        <p14:creationId xmlns:p14="http://schemas.microsoft.com/office/powerpoint/2010/main" val="942951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00913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4" name="Connecteur droit 2"/>
          <p:cNvCxnSpPr>
            <a:cxnSpLocks noChangeShapeType="1"/>
          </p:cNvCxnSpPr>
          <p:nvPr userDrawn="1"/>
        </p:nvCxnSpPr>
        <p:spPr bwMode="auto">
          <a:xfrm>
            <a:off x="609600" y="1219200"/>
            <a:ext cx="6781800" cy="1588"/>
          </a:xfrm>
          <a:prstGeom prst="line">
            <a:avLst/>
          </a:prstGeom>
          <a:noFill/>
          <a:ln w="22225">
            <a:solidFill>
              <a:schemeClr val="accent2"/>
            </a:solidFill>
            <a:round/>
            <a:headEnd/>
            <a:tailEnd/>
          </a:ln>
          <a:effectLst>
            <a:outerShdw rotWithShape="0">
              <a:schemeClr val="bg1">
                <a:alpha val="37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75" name="Image 4" descr="Page courante boomerang.pdf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700" y="4763"/>
            <a:ext cx="176530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Image 5" descr="Page titre pied Végétal.pdf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800" y="6180138"/>
            <a:ext cx="8229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ZoneTexte 6"/>
          <p:cNvSpPr txBox="1">
            <a:spLocks noChangeArrowheads="1"/>
          </p:cNvSpPr>
          <p:nvPr userDrawn="1"/>
        </p:nvSpPr>
        <p:spPr bwMode="auto">
          <a:xfrm>
            <a:off x="3819525" y="6457950"/>
            <a:ext cx="51816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algn="r" defTabSz="457200" eaLnBrk="1" hangingPunct="1">
              <a:spcAft>
                <a:spcPts val="600"/>
              </a:spcAft>
              <a:defRPr/>
            </a:pPr>
            <a:r>
              <a:rPr lang="fr-FR" sz="500" dirty="0" smtClean="0">
                <a:solidFill>
                  <a:prstClr val="white"/>
                </a:solidFill>
              </a:rPr>
              <a:t>Ce document est la propriété exclusive de la Chambre d’agriculture de la Mayenne.</a:t>
            </a:r>
          </a:p>
          <a:p>
            <a:pPr algn="r" defTabSz="457200" eaLnBrk="1" hangingPunct="1">
              <a:spcAft>
                <a:spcPts val="600"/>
              </a:spcAft>
              <a:defRPr/>
            </a:pPr>
            <a:r>
              <a:rPr lang="fr-FR" sz="500" smtClean="0">
                <a:solidFill>
                  <a:prstClr val="white"/>
                </a:solidFill>
              </a:rPr>
              <a:t>Reproduction et communication à un tiers après autorisation de la Chambre d’agriculture de la Mayenne</a:t>
            </a:r>
            <a:endParaRPr lang="fr-FR" sz="5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73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371600" y="1556792"/>
            <a:ext cx="723284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4000" b="1" dirty="0" smtClean="0">
                <a:solidFill>
                  <a:srgbClr val="009139"/>
                </a:solidFill>
                <a:latin typeface="Verdana" pitchFamily="34" charset="0"/>
              </a:rPr>
              <a:t>BIEN VALORISER L’HERBE AU PÂTURAGE</a:t>
            </a:r>
            <a:endParaRPr lang="fr-FR" sz="4000" b="1" dirty="0">
              <a:solidFill>
                <a:srgbClr val="009139"/>
              </a:solidFill>
              <a:latin typeface="Verdana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67544" y="3168838"/>
            <a:ext cx="6663506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sz="2000" dirty="0" smtClean="0">
                <a:solidFill>
                  <a:srgbClr val="000000"/>
                </a:solidFill>
                <a:latin typeface="Verdana" pitchFamily="34" charset="0"/>
              </a:rPr>
              <a:t>Cycle de l’herbe</a:t>
            </a:r>
          </a:p>
          <a:p>
            <a:pPr>
              <a:spcBef>
                <a:spcPct val="50000"/>
              </a:spcBef>
            </a:pPr>
            <a:r>
              <a:rPr lang="fr-FR" sz="2000" dirty="0" smtClean="0">
                <a:solidFill>
                  <a:srgbClr val="000000"/>
                </a:solidFill>
                <a:latin typeface="Verdana" pitchFamily="34" charset="0"/>
              </a:rPr>
              <a:t>Comportement des animaux au pâturage</a:t>
            </a:r>
          </a:p>
          <a:p>
            <a:pPr>
              <a:spcBef>
                <a:spcPct val="50000"/>
              </a:spcBef>
            </a:pPr>
            <a:r>
              <a:rPr lang="fr-FR" sz="2000" dirty="0" smtClean="0">
                <a:solidFill>
                  <a:srgbClr val="000000"/>
                </a:solidFill>
                <a:latin typeface="Verdana" pitchFamily="34" charset="0"/>
              </a:rPr>
              <a:t>Intérêt du pâturage tournant</a:t>
            </a:r>
          </a:p>
          <a:p>
            <a:pPr>
              <a:spcBef>
                <a:spcPct val="50000"/>
              </a:spcBef>
            </a:pPr>
            <a:r>
              <a:rPr lang="fr-FR" sz="2000" dirty="0" smtClean="0">
                <a:solidFill>
                  <a:srgbClr val="000000"/>
                </a:solidFill>
                <a:latin typeface="Verdana" pitchFamily="34" charset="0"/>
              </a:rPr>
              <a:t>La surface accessible au pâturage</a:t>
            </a:r>
          </a:p>
          <a:p>
            <a:pPr>
              <a:spcBef>
                <a:spcPct val="50000"/>
              </a:spcBef>
            </a:pPr>
            <a:r>
              <a:rPr lang="fr-FR" sz="2000" dirty="0" smtClean="0">
                <a:solidFill>
                  <a:srgbClr val="000000"/>
                </a:solidFill>
                <a:latin typeface="Verdana" pitchFamily="34" charset="0"/>
              </a:rPr>
              <a:t>Le découpage des paddocks</a:t>
            </a:r>
            <a:endParaRPr lang="fr-FR" sz="2000" dirty="0">
              <a:solidFill>
                <a:srgbClr val="000000"/>
              </a:solidFill>
              <a:latin typeface="Verdana" pitchFamily="34" charset="0"/>
            </a:endParaRPr>
          </a:p>
          <a:p>
            <a:pPr>
              <a:spcBef>
                <a:spcPct val="50000"/>
              </a:spcBef>
            </a:pPr>
            <a:r>
              <a:rPr lang="fr-FR" sz="2000" dirty="0" smtClean="0">
                <a:solidFill>
                  <a:srgbClr val="000000"/>
                </a:solidFill>
                <a:latin typeface="Verdana" pitchFamily="34" charset="0"/>
              </a:rPr>
              <a:t>Des repères de conduite</a:t>
            </a:r>
            <a:endParaRPr lang="fr-FR" sz="2800" dirty="0">
              <a:solidFill>
                <a:srgbClr val="000000"/>
              </a:solidFill>
              <a:latin typeface="Verdana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365104"/>
            <a:ext cx="1492925" cy="170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5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dirty="0">
                <a:solidFill>
                  <a:srgbClr val="009139"/>
                </a:solidFill>
              </a:rPr>
              <a:t>Le cycle de l’herbe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66168"/>
            <a:ext cx="6362700" cy="542925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988299" y="5661248"/>
            <a:ext cx="20622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+mn-lt"/>
              </a:rPr>
              <a:t>Source : </a:t>
            </a:r>
            <a:endParaRPr lang="fr-FR" sz="1100" dirty="0" smtClean="0">
              <a:latin typeface="+mn-lt"/>
            </a:endParaRPr>
          </a:p>
          <a:p>
            <a:r>
              <a:rPr lang="fr-FR" sz="1100" dirty="0" smtClean="0">
                <a:latin typeface="+mn-lt"/>
              </a:rPr>
              <a:t>http</a:t>
            </a:r>
            <a:r>
              <a:rPr lang="fr-FR" sz="1100" dirty="0">
                <a:latin typeface="+mn-lt"/>
              </a:rPr>
              <a:t>://</a:t>
            </a:r>
            <a:r>
              <a:rPr lang="fr-FR" sz="1100" dirty="0" smtClean="0">
                <a:latin typeface="+mn-lt"/>
              </a:rPr>
              <a:t>www.je-pature.com</a:t>
            </a:r>
            <a:endParaRPr lang="fr-FR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700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1143000"/>
          </a:xfrm>
        </p:spPr>
        <p:txBody>
          <a:bodyPr/>
          <a:lstStyle/>
          <a:p>
            <a:r>
              <a:rPr lang="fr-FR" sz="2800" dirty="0">
                <a:solidFill>
                  <a:srgbClr val="009139"/>
                </a:solidFill>
              </a:rPr>
              <a:t>L</a:t>
            </a:r>
            <a:r>
              <a:rPr lang="fr-FR" sz="2800" dirty="0" smtClean="0">
                <a:solidFill>
                  <a:srgbClr val="009139"/>
                </a:solidFill>
              </a:rPr>
              <a:t>es temps de repousse varient sur l’année</a:t>
            </a:r>
            <a:endParaRPr lang="fr-FR" sz="2800" dirty="0">
              <a:solidFill>
                <a:srgbClr val="009139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30489"/>
            <a:ext cx="7416824" cy="4699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51520" y="3203785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Jours</a:t>
            </a:r>
            <a:endParaRPr 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13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568" y="278092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Quels sont les effets d’un </a:t>
            </a:r>
            <a:r>
              <a:rPr lang="fr-FR" dirty="0" err="1" smtClean="0"/>
              <a:t>sur-pâturage</a:t>
            </a:r>
            <a:r>
              <a:rPr lang="fr-FR" dirty="0" smtClean="0"/>
              <a:t>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264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erreurs à éviter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124744"/>
            <a:ext cx="8591872" cy="511256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b="1" u="sng" dirty="0" smtClean="0"/>
              <a:t>Ne pas </a:t>
            </a:r>
            <a:r>
              <a:rPr lang="fr-FR" b="1" u="sng" dirty="0" err="1" smtClean="0"/>
              <a:t>sur-pâturer</a:t>
            </a:r>
            <a:r>
              <a:rPr lang="fr-FR" b="1" u="sng" dirty="0" smtClean="0"/>
              <a:t> </a:t>
            </a:r>
            <a:r>
              <a:rPr lang="fr-FR" b="1" u="sng" dirty="0"/>
              <a:t>sinon :</a:t>
            </a:r>
          </a:p>
          <a:p>
            <a:pPr lvl="1">
              <a:lnSpc>
                <a:spcPct val="90000"/>
              </a:lnSpc>
            </a:pPr>
            <a:endParaRPr lang="fr-FR" dirty="0" smtClean="0"/>
          </a:p>
          <a:p>
            <a:pPr lvl="1">
              <a:lnSpc>
                <a:spcPct val="90000"/>
              </a:lnSpc>
            </a:pPr>
            <a:r>
              <a:rPr lang="fr-FR" dirty="0" smtClean="0"/>
              <a:t>Affaiblissement </a:t>
            </a:r>
            <a:r>
              <a:rPr lang="fr-FR" dirty="0"/>
              <a:t>de la </a:t>
            </a:r>
            <a:r>
              <a:rPr lang="fr-FR" dirty="0" smtClean="0"/>
              <a:t>plante</a:t>
            </a:r>
            <a:endParaRPr lang="fr-FR" dirty="0"/>
          </a:p>
          <a:p>
            <a:pPr lvl="2">
              <a:lnSpc>
                <a:spcPct val="90000"/>
              </a:lnSpc>
            </a:pPr>
            <a:r>
              <a:rPr lang="fr-FR" dirty="0"/>
              <a:t>Perte de </a:t>
            </a:r>
            <a:r>
              <a:rPr lang="fr-FR" dirty="0" smtClean="0"/>
              <a:t>densité</a:t>
            </a:r>
            <a:endParaRPr lang="fr-FR" dirty="0"/>
          </a:p>
          <a:p>
            <a:pPr lvl="2">
              <a:lnSpc>
                <a:spcPct val="90000"/>
              </a:lnSpc>
            </a:pPr>
            <a:r>
              <a:rPr lang="fr-FR" dirty="0"/>
              <a:t>Temps de repousse </a:t>
            </a:r>
            <a:r>
              <a:rPr lang="fr-FR" dirty="0" smtClean="0"/>
              <a:t>allongé</a:t>
            </a:r>
          </a:p>
          <a:p>
            <a:pPr lvl="2">
              <a:lnSpc>
                <a:spcPct val="90000"/>
              </a:lnSpc>
            </a:pPr>
            <a:endParaRPr lang="fr-FR" dirty="0" smtClean="0"/>
          </a:p>
          <a:p>
            <a:pPr lvl="1">
              <a:lnSpc>
                <a:spcPct val="90000"/>
              </a:lnSpc>
            </a:pPr>
            <a:r>
              <a:rPr lang="fr-FR" dirty="0" smtClean="0"/>
              <a:t>Perte de rendement (feuilles plus courtes)</a:t>
            </a:r>
          </a:p>
          <a:p>
            <a:pPr lvl="1">
              <a:lnSpc>
                <a:spcPct val="90000"/>
              </a:lnSpc>
            </a:pPr>
            <a:endParaRPr lang="fr-FR" dirty="0"/>
          </a:p>
          <a:p>
            <a:pPr lvl="1">
              <a:lnSpc>
                <a:spcPct val="90000"/>
              </a:lnSpc>
            </a:pPr>
            <a:r>
              <a:rPr lang="fr-FR" dirty="0"/>
              <a:t>Ouverture du sol (perte de </a:t>
            </a:r>
            <a:r>
              <a:rPr lang="fr-FR" dirty="0" smtClean="0"/>
              <a:t>densité en été chaud et sec)</a:t>
            </a:r>
            <a:endParaRPr lang="fr-FR" dirty="0"/>
          </a:p>
          <a:p>
            <a:pPr lvl="2">
              <a:lnSpc>
                <a:spcPct val="90000"/>
              </a:lnSpc>
            </a:pPr>
            <a:r>
              <a:rPr lang="fr-FR" dirty="0"/>
              <a:t>Augmentation de l’évaporation (X 2)</a:t>
            </a:r>
          </a:p>
          <a:p>
            <a:pPr lvl="2">
              <a:lnSpc>
                <a:spcPct val="90000"/>
              </a:lnSpc>
            </a:pPr>
            <a:r>
              <a:rPr lang="fr-FR" dirty="0"/>
              <a:t>Apparition </a:t>
            </a:r>
            <a:r>
              <a:rPr lang="fr-FR" dirty="0" smtClean="0"/>
              <a:t>de </a:t>
            </a:r>
            <a:r>
              <a:rPr lang="fr-FR" dirty="0"/>
              <a:t>mauvaises </a:t>
            </a:r>
            <a:r>
              <a:rPr lang="fr-FR" dirty="0" smtClean="0"/>
              <a:t>herbes</a:t>
            </a:r>
          </a:p>
          <a:p>
            <a:pPr lvl="2">
              <a:lnSpc>
                <a:spcPct val="90000"/>
              </a:lnSpc>
            </a:pPr>
            <a:endParaRPr lang="fr-FR" dirty="0" smtClean="0"/>
          </a:p>
          <a:p>
            <a:pPr lvl="1">
              <a:lnSpc>
                <a:spcPct val="90000"/>
              </a:lnSpc>
            </a:pPr>
            <a:r>
              <a:rPr lang="fr-FR" dirty="0" smtClean="0"/>
              <a:t>Arrêt de la production de racines</a:t>
            </a:r>
          </a:p>
          <a:p>
            <a:pPr lvl="1">
              <a:lnSpc>
                <a:spcPct val="90000"/>
              </a:lnSpc>
            </a:pPr>
            <a:endParaRPr lang="fr-FR" dirty="0" smtClean="0"/>
          </a:p>
          <a:p>
            <a:pPr lvl="1">
              <a:lnSpc>
                <a:spcPct val="90000"/>
              </a:lnSpc>
            </a:pPr>
            <a:r>
              <a:rPr lang="fr-FR" dirty="0"/>
              <a:t>Accélération de </a:t>
            </a:r>
            <a:r>
              <a:rPr lang="fr-FR" dirty="0" smtClean="0"/>
              <a:t>l’épiaison</a:t>
            </a:r>
          </a:p>
          <a:p>
            <a:pPr lvl="1">
              <a:lnSpc>
                <a:spcPct val="90000"/>
              </a:lnSpc>
            </a:pPr>
            <a:endParaRPr lang="fr-FR" dirty="0"/>
          </a:p>
          <a:p>
            <a:pPr lvl="1">
              <a:lnSpc>
                <a:spcPct val="90000"/>
              </a:lnSpc>
            </a:pPr>
            <a:r>
              <a:rPr lang="fr-FR" dirty="0" smtClean="0"/>
              <a:t>Augmentation des refus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fr-FR" dirty="0" smtClean="0"/>
          </a:p>
          <a:p>
            <a:pPr>
              <a:lnSpc>
                <a:spcPct val="90000"/>
              </a:lnSpc>
              <a:buFont typeface="Wingdings" pitchFamily="-107" charset="2"/>
              <a:buChar char="è"/>
            </a:pPr>
            <a:r>
              <a:rPr lang="fr-FR" dirty="0" smtClean="0">
                <a:sym typeface="Wingdings" pitchFamily="-107" charset="2"/>
              </a:rPr>
              <a:t>Diminution </a:t>
            </a:r>
            <a:r>
              <a:rPr lang="fr-FR" dirty="0">
                <a:sym typeface="Wingdings" pitchFamily="-107" charset="2"/>
              </a:rPr>
              <a:t>significative du </a:t>
            </a:r>
            <a:r>
              <a:rPr lang="fr-FR" dirty="0" smtClean="0">
                <a:sym typeface="Wingdings" pitchFamily="-107" charset="2"/>
              </a:rPr>
              <a:t>rendement</a:t>
            </a:r>
            <a:endParaRPr lang="fr-FR" dirty="0">
              <a:sym typeface="Wingdings" pitchFamily="-107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732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Surpâturer</a:t>
            </a:r>
            <a:r>
              <a:rPr lang="fr-FR" dirty="0" smtClean="0"/>
              <a:t> augmente les refus !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47168"/>
            <a:ext cx="8892480" cy="51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6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2708920"/>
            <a:ext cx="8229600" cy="1540768"/>
          </a:xfrm>
        </p:spPr>
        <p:txBody>
          <a:bodyPr/>
          <a:lstStyle/>
          <a:p>
            <a:r>
              <a:rPr lang="fr-FR" dirty="0" smtClean="0"/>
              <a:t> </a:t>
            </a:r>
            <a:r>
              <a:rPr lang="fr-FR" dirty="0"/>
              <a:t>Quels sont les effets d’un </a:t>
            </a:r>
            <a:r>
              <a:rPr lang="fr-FR" dirty="0" err="1" smtClean="0"/>
              <a:t>re</a:t>
            </a:r>
            <a:r>
              <a:rPr lang="fr-FR" dirty="0" smtClean="0"/>
              <a:t>-pâturage trop tardif?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09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fr-FR" dirty="0"/>
              <a:t>Les erreurs à éviter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196752"/>
            <a:ext cx="8352928" cy="496855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fr-FR" sz="2400" b="1" u="sng" dirty="0"/>
              <a:t>Ne jamais </a:t>
            </a:r>
            <a:r>
              <a:rPr lang="fr-FR" sz="2400" b="1" u="sng" dirty="0" err="1"/>
              <a:t>re</a:t>
            </a:r>
            <a:r>
              <a:rPr lang="fr-FR" sz="2400" b="1" u="sng" dirty="0"/>
              <a:t>-pâturer trop tard </a:t>
            </a:r>
            <a:r>
              <a:rPr lang="fr-FR" sz="2400" b="1" u="sng" dirty="0" smtClean="0"/>
              <a:t>(après 3 feuilles) sinon :</a:t>
            </a:r>
          </a:p>
          <a:p>
            <a:pPr marL="0" indent="0">
              <a:lnSpc>
                <a:spcPct val="90000"/>
              </a:lnSpc>
              <a:buNone/>
            </a:pPr>
            <a:endParaRPr lang="fr-FR" sz="900" b="1" u="sng" dirty="0"/>
          </a:p>
          <a:p>
            <a:pPr lvl="1">
              <a:lnSpc>
                <a:spcPct val="90000"/>
              </a:lnSpc>
              <a:spcAft>
                <a:spcPts val="1200"/>
              </a:spcAft>
            </a:pPr>
            <a:r>
              <a:rPr lang="fr-FR" sz="2000" dirty="0" smtClean="0"/>
              <a:t>Perte de rendement (3 feuilles vertes maxi par talle)</a:t>
            </a:r>
          </a:p>
          <a:p>
            <a:pPr lvl="1">
              <a:lnSpc>
                <a:spcPct val="90000"/>
              </a:lnSpc>
              <a:spcAft>
                <a:spcPts val="1200"/>
              </a:spcAft>
            </a:pPr>
            <a:r>
              <a:rPr lang="fr-FR" sz="2000" dirty="0" smtClean="0"/>
              <a:t>Perte de digestibilité</a:t>
            </a:r>
          </a:p>
          <a:p>
            <a:pPr lvl="1">
              <a:lnSpc>
                <a:spcPct val="90000"/>
              </a:lnSpc>
              <a:spcAft>
                <a:spcPts val="1200"/>
              </a:spcAft>
            </a:pPr>
            <a:r>
              <a:rPr lang="fr-FR" sz="2000" dirty="0" smtClean="0"/>
              <a:t>Sélection </a:t>
            </a:r>
            <a:r>
              <a:rPr lang="fr-FR" sz="2000" dirty="0"/>
              <a:t>par les animaux </a:t>
            </a:r>
            <a:r>
              <a:rPr lang="fr-FR" sz="2000" dirty="0" smtClean="0"/>
              <a:t>(refus = gaspillage)</a:t>
            </a:r>
            <a:endParaRPr lang="fr-FR" sz="2000" dirty="0"/>
          </a:p>
          <a:p>
            <a:pPr lvl="1">
              <a:lnSpc>
                <a:spcPct val="90000"/>
              </a:lnSpc>
              <a:spcAft>
                <a:spcPts val="1200"/>
              </a:spcAft>
            </a:pPr>
            <a:r>
              <a:rPr lang="fr-FR" sz="2000" dirty="0"/>
              <a:t>Étouffement des </a:t>
            </a:r>
            <a:r>
              <a:rPr lang="fr-FR" sz="2000" dirty="0" smtClean="0"/>
              <a:t>légumineuses</a:t>
            </a:r>
          </a:p>
          <a:p>
            <a:pPr lvl="1">
              <a:lnSpc>
                <a:spcPct val="90000"/>
              </a:lnSpc>
              <a:spcAft>
                <a:spcPts val="1200"/>
              </a:spcAft>
            </a:pPr>
            <a:r>
              <a:rPr lang="fr-FR" sz="2000" dirty="0" smtClean="0"/>
              <a:t>Baisse </a:t>
            </a:r>
            <a:r>
              <a:rPr lang="fr-FR" sz="2000" dirty="0"/>
              <a:t>du tallage</a:t>
            </a:r>
          </a:p>
          <a:p>
            <a:pPr lvl="1">
              <a:lnSpc>
                <a:spcPct val="90000"/>
              </a:lnSpc>
              <a:spcAft>
                <a:spcPts val="1200"/>
              </a:spcAft>
            </a:pPr>
            <a:r>
              <a:rPr lang="fr-FR" sz="2000" dirty="0"/>
              <a:t>Baisse de la </a:t>
            </a:r>
            <a:r>
              <a:rPr lang="fr-FR" sz="2000" dirty="0" smtClean="0"/>
              <a:t>photosynthèse (fabrication du sucre)</a:t>
            </a:r>
            <a:endParaRPr lang="fr-FR" sz="2000" dirty="0"/>
          </a:p>
          <a:p>
            <a:pPr lvl="1">
              <a:lnSpc>
                <a:spcPct val="90000"/>
              </a:lnSpc>
              <a:spcAft>
                <a:spcPts val="1200"/>
              </a:spcAft>
            </a:pPr>
            <a:r>
              <a:rPr lang="fr-FR" sz="2000" dirty="0"/>
              <a:t>Augmentation </a:t>
            </a:r>
            <a:r>
              <a:rPr lang="fr-FR" sz="2000" dirty="0" smtClean="0"/>
              <a:t>des matières mortes</a:t>
            </a:r>
          </a:p>
          <a:p>
            <a:pPr lvl="1">
              <a:lnSpc>
                <a:spcPct val="90000"/>
              </a:lnSpc>
            </a:pPr>
            <a:endParaRPr lang="fr-FR" sz="2000" dirty="0"/>
          </a:p>
          <a:p>
            <a:pPr>
              <a:lnSpc>
                <a:spcPct val="90000"/>
              </a:lnSpc>
              <a:buFont typeface="Wingdings" pitchFamily="-107" charset="2"/>
              <a:buChar char="è"/>
            </a:pPr>
            <a:r>
              <a:rPr lang="fr-FR" dirty="0">
                <a:sym typeface="Wingdings" pitchFamily="-107" charset="2"/>
              </a:rPr>
              <a:t>Perte de rendement et de digestibilité</a:t>
            </a:r>
          </a:p>
          <a:p>
            <a:pPr>
              <a:lnSpc>
                <a:spcPct val="90000"/>
              </a:lnSpc>
              <a:buFont typeface="Wingdings" pitchFamily="-107" charset="2"/>
              <a:buChar char="è"/>
            </a:pPr>
            <a:r>
              <a:rPr lang="fr-FR" sz="3200" dirty="0"/>
              <a:t>Le pâturage fixe cumule les </a:t>
            </a:r>
            <a:r>
              <a:rPr lang="fr-FR" sz="3200" dirty="0" smtClean="0"/>
              <a:t>2 </a:t>
            </a:r>
            <a:r>
              <a:rPr lang="fr-FR" sz="3200" dirty="0"/>
              <a:t>erreurs</a:t>
            </a:r>
          </a:p>
        </p:txBody>
      </p:sp>
    </p:spTree>
    <p:extLst>
      <p:ext uri="{BB962C8B-B14F-4D97-AF65-F5344CB8AC3E}">
        <p14:creationId xmlns:p14="http://schemas.microsoft.com/office/powerpoint/2010/main" val="249069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Part d’herbe possible dans la ration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36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3333CC"/>
                </a:solidFill>
              </a:rPr>
              <a:t>La croissance de l’herbe</a:t>
            </a:r>
            <a:endParaRPr lang="fr-FR" dirty="0">
              <a:solidFill>
                <a:srgbClr val="3333CC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67544" y="1556792"/>
            <a:ext cx="74888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Valorisation des mesures herbomètre:</a:t>
            </a: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Avec 20 ares/VL, 60 VL :</a:t>
            </a: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Offre en herbe = 0,20 x 60 = 12 kg MS/VL/j</a:t>
            </a: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r>
              <a:rPr lang="fr-FR" sz="1800" b="1" dirty="0" smtClean="0">
                <a:solidFill>
                  <a:srgbClr val="000000"/>
                </a:solidFill>
                <a:latin typeface="Verdana"/>
                <a:sym typeface="Wingdings" panose="05000000000000000000" pitchFamily="2" charset="2"/>
              </a:rPr>
              <a:t> l’herbe peut couvrir 70 % de la ration</a:t>
            </a:r>
            <a:endParaRPr lang="fr-FR" sz="1800" b="1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921992"/>
              </p:ext>
            </p:extLst>
          </p:nvPr>
        </p:nvGraphicFramePr>
        <p:xfrm>
          <a:off x="467544" y="2204864"/>
          <a:ext cx="8064896" cy="138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2128"/>
                <a:gridCol w="1440160"/>
                <a:gridCol w="1224136"/>
                <a:gridCol w="1800200"/>
                <a:gridCol w="244827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Date mesure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Hauteur mesurée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Ecart hauteur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Densité herbe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Croissance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27/03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6 cm</a:t>
                      </a:r>
                      <a:endParaRPr lang="fr-F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 cm</a:t>
                      </a:r>
                      <a:endParaRPr lang="fr-F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215</a:t>
                      </a:r>
                    </a:p>
                    <a:p>
                      <a:pPr algn="ctr"/>
                      <a:r>
                        <a:rPr lang="fr-FR" dirty="0" smtClean="0"/>
                        <a:t>kg MS/cm/ha</a:t>
                      </a:r>
                      <a:endParaRPr lang="fr-F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(2 x 215)/7 j</a:t>
                      </a:r>
                    </a:p>
                    <a:p>
                      <a:pPr algn="ctr"/>
                      <a:r>
                        <a:rPr lang="fr-FR" dirty="0" smtClean="0"/>
                        <a:t>= 60 kg MS/ha/j</a:t>
                      </a:r>
                      <a:endParaRPr lang="fr-F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04/04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8 cm</a:t>
                      </a:r>
                      <a:endParaRPr lang="fr-FR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02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3333CC"/>
                </a:solidFill>
              </a:rPr>
              <a:t>La croissance de l’herbe</a:t>
            </a:r>
            <a:endParaRPr lang="fr-FR" dirty="0">
              <a:solidFill>
                <a:srgbClr val="3333CC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67544" y="1412776"/>
            <a:ext cx="74888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Valorisation des mesures herbomètre:</a:t>
            </a: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Avec 20 ares/VL, </a:t>
            </a:r>
            <a:r>
              <a:rPr lang="fr-FR" sz="1800" b="1" dirty="0">
                <a:solidFill>
                  <a:srgbClr val="000000"/>
                </a:solidFill>
                <a:latin typeface="Verdana"/>
              </a:rPr>
              <a:t>6</a:t>
            </a:r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0 VL :</a:t>
            </a:r>
          </a:p>
          <a:p>
            <a:pPr eaLnBrk="1" hangingPunct="1"/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Offre en herbe = 0,20 x 90 = 18 kg MS/VL/j</a:t>
            </a: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  <a:p>
            <a:pPr marL="285750" indent="-285750" eaLnBrk="1" hangingPunct="1">
              <a:buFont typeface="Wingdings"/>
              <a:buChar char="à"/>
            </a:pPr>
            <a:r>
              <a:rPr lang="fr-FR" sz="1800" b="1" dirty="0" smtClean="0">
                <a:solidFill>
                  <a:srgbClr val="000000"/>
                </a:solidFill>
                <a:latin typeface="Verdana"/>
                <a:sym typeface="Wingdings" panose="05000000000000000000" pitchFamily="2" charset="2"/>
              </a:rPr>
              <a:t>La pousse de l’herbe couvre les besoins</a:t>
            </a:r>
          </a:p>
          <a:p>
            <a:pPr marL="285750" indent="-285750" eaLnBrk="1" hangingPunct="1">
              <a:buFont typeface="Wingdings"/>
              <a:buChar char="à"/>
            </a:pPr>
            <a:endParaRPr lang="fr-FR" sz="1800" b="1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Si 4 kg MS maïs dans la ration:</a:t>
            </a:r>
          </a:p>
          <a:p>
            <a:pPr eaLnBrk="1" hangingPunct="1"/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Besoins troupeau: </a:t>
            </a:r>
            <a:r>
              <a:rPr lang="fr-FR" sz="1800" b="1" dirty="0">
                <a:solidFill>
                  <a:srgbClr val="000000"/>
                </a:solidFill>
                <a:latin typeface="Verdana"/>
              </a:rPr>
              <a:t>6</a:t>
            </a:r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0 VL x 13 kg MS/j = 780 kg MS/j</a:t>
            </a:r>
          </a:p>
          <a:p>
            <a:pPr eaLnBrk="1" hangingPunct="1"/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Offerts par 8,70 ha </a:t>
            </a:r>
            <a:r>
              <a:rPr lang="fr-FR" sz="1800" b="1" dirty="0" smtClean="0">
                <a:solidFill>
                  <a:srgbClr val="000000"/>
                </a:solidFill>
                <a:latin typeface="Verdana"/>
                <a:sym typeface="Wingdings" panose="05000000000000000000" pitchFamily="2" charset="2"/>
              </a:rPr>
              <a:t> environ 2,5 ha à faucher</a:t>
            </a:r>
            <a:endParaRPr lang="fr-FR" sz="1800" b="1" dirty="0">
              <a:solidFill>
                <a:srgbClr val="000000"/>
              </a:solidFill>
              <a:latin typeface="Verdana"/>
            </a:endParaRP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181867"/>
              </p:ext>
            </p:extLst>
          </p:nvPr>
        </p:nvGraphicFramePr>
        <p:xfrm>
          <a:off x="467544" y="1988840"/>
          <a:ext cx="8064896" cy="138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2128"/>
                <a:gridCol w="1440160"/>
                <a:gridCol w="1224136"/>
                <a:gridCol w="1800200"/>
                <a:gridCol w="244827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Date mesure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Hauteur mesurée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Ecart hauteur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Densité herbe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Croissance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27/03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7 cm</a:t>
                      </a:r>
                      <a:endParaRPr lang="fr-F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2,9 cm</a:t>
                      </a:r>
                      <a:endParaRPr lang="fr-F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215</a:t>
                      </a:r>
                    </a:p>
                    <a:p>
                      <a:pPr algn="ctr"/>
                      <a:r>
                        <a:rPr lang="fr-FR" dirty="0" smtClean="0"/>
                        <a:t>kg MS/cm/ha</a:t>
                      </a:r>
                      <a:endParaRPr lang="fr-F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(2,9 x 215)/7 j</a:t>
                      </a:r>
                    </a:p>
                    <a:p>
                      <a:pPr algn="ctr"/>
                      <a:r>
                        <a:rPr lang="fr-FR" dirty="0" smtClean="0"/>
                        <a:t>= 90 kg MS/ha/j</a:t>
                      </a:r>
                      <a:endParaRPr lang="fr-F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04/04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9,9 cm</a:t>
                      </a:r>
                      <a:endParaRPr lang="fr-FR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33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Le pâturage :un équilibre entre offre et demande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365104"/>
            <a:ext cx="1492925" cy="170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6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000" dirty="0" smtClean="0">
                <a:solidFill>
                  <a:schemeClr val="accent2"/>
                </a:solidFill>
              </a:rPr>
              <a:t>Importance de la surface accessible</a:t>
            </a:r>
            <a:endParaRPr lang="fr-FR" sz="3000" dirty="0">
              <a:solidFill>
                <a:schemeClr val="accent2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67544" y="1268760"/>
            <a:ext cx="84249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fr-FR" sz="1800" dirty="0" smtClean="0">
                <a:solidFill>
                  <a:srgbClr val="333399"/>
                </a:solidFill>
                <a:latin typeface="Verdana"/>
              </a:rPr>
              <a:t>60 VL – Besoins journaliers du troupeau</a:t>
            </a:r>
            <a:r>
              <a:rPr lang="fr-FR" sz="1800" dirty="0" smtClean="0">
                <a:solidFill>
                  <a:srgbClr val="000000"/>
                </a:solidFill>
                <a:latin typeface="Verdana"/>
              </a:rPr>
              <a:t>: 60 VL x 16 kg MS/j = </a:t>
            </a:r>
            <a:r>
              <a:rPr lang="fr-FR" sz="1800" b="1" dirty="0" smtClean="0">
                <a:solidFill>
                  <a:srgbClr val="333399"/>
                </a:solidFill>
                <a:latin typeface="Verdana"/>
              </a:rPr>
              <a:t>960 kg MS - </a:t>
            </a:r>
            <a:r>
              <a:rPr lang="fr-FR" sz="1800" dirty="0" smtClean="0">
                <a:solidFill>
                  <a:srgbClr val="000000"/>
                </a:solidFill>
                <a:latin typeface="Verdana"/>
              </a:rPr>
              <a:t>Si pousse </a:t>
            </a:r>
            <a:r>
              <a:rPr lang="fr-FR" sz="1800" dirty="0">
                <a:solidFill>
                  <a:srgbClr val="000000"/>
                </a:solidFill>
                <a:latin typeface="Verdana"/>
              </a:rPr>
              <a:t>= 60 kg </a:t>
            </a:r>
            <a:r>
              <a:rPr lang="fr-FR" sz="1800" dirty="0" smtClean="0">
                <a:solidFill>
                  <a:srgbClr val="000000"/>
                </a:solidFill>
                <a:latin typeface="Verdana"/>
              </a:rPr>
              <a:t>MS/ha/j:</a:t>
            </a:r>
          </a:p>
          <a:p>
            <a:pPr eaLnBrk="1" hangingPunct="1"/>
            <a:endParaRPr lang="fr-FR" sz="1800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Dans le cas n°2:</a:t>
            </a:r>
          </a:p>
          <a:p>
            <a:pPr eaLnBrk="1" hangingPunct="1"/>
            <a:r>
              <a:rPr lang="fr-FR" sz="1800" dirty="0" smtClean="0">
                <a:solidFill>
                  <a:srgbClr val="000000"/>
                </a:solidFill>
                <a:latin typeface="Verdana"/>
              </a:rPr>
              <a:t>Si 5 kg MS de maïs à l’auge: les besoins = 60 x 11 kg MS = 660 kg MS</a:t>
            </a:r>
          </a:p>
          <a:p>
            <a:pPr marL="285750" indent="-285750" eaLnBrk="1" hangingPunct="1">
              <a:buFont typeface="Wingdings"/>
              <a:buChar char="à"/>
            </a:pPr>
            <a:r>
              <a:rPr lang="fr-FR" sz="1800" dirty="0" smtClean="0">
                <a:solidFill>
                  <a:srgbClr val="000000"/>
                </a:solidFill>
                <a:latin typeface="Verdana"/>
                <a:sym typeface="Wingdings" panose="05000000000000000000" pitchFamily="2" charset="2"/>
              </a:rPr>
              <a:t>La pousse couvre alors les besoins.</a:t>
            </a:r>
          </a:p>
          <a:p>
            <a:pPr marL="285750" indent="-285750" eaLnBrk="1" hangingPunct="1">
              <a:buFont typeface="Wingdings"/>
              <a:buChar char="à"/>
            </a:pPr>
            <a:endParaRPr lang="fr-FR" sz="1800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Dans le cas n°3</a:t>
            </a:r>
            <a:r>
              <a:rPr lang="fr-FR" sz="1800" dirty="0" smtClean="0">
                <a:solidFill>
                  <a:srgbClr val="000000"/>
                </a:solidFill>
                <a:latin typeface="Verdana"/>
              </a:rPr>
              <a:t>: débrayage possible pour la fauche selon la période</a:t>
            </a:r>
            <a:endParaRPr lang="fr-FR" sz="1800" dirty="0">
              <a:solidFill>
                <a:srgbClr val="000000"/>
              </a:solidFill>
              <a:latin typeface="Verdana"/>
            </a:endParaRP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298742"/>
              </p:ext>
            </p:extLst>
          </p:nvPr>
        </p:nvGraphicFramePr>
        <p:xfrm>
          <a:off x="107504" y="1988840"/>
          <a:ext cx="8928992" cy="238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2288"/>
                <a:gridCol w="2592288"/>
                <a:gridCol w="37444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Surface accessible 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Offre en herbe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16 ha </a:t>
                      </a:r>
                      <a:r>
                        <a:rPr lang="fr-FR" sz="1100" dirty="0" smtClean="0"/>
                        <a:t>(26</a:t>
                      </a:r>
                      <a:r>
                        <a:rPr lang="fr-FR" sz="1100" baseline="0" dirty="0" smtClean="0"/>
                        <a:t> ares/VL)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16 x 60 = 960 kg MS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La pousse couvre les besoins</a:t>
                      </a:r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12 ha </a:t>
                      </a:r>
                      <a:r>
                        <a:rPr lang="fr-FR" sz="1050" dirty="0" smtClean="0"/>
                        <a:t> (20 ares/VL)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12 x 60 = 720 kg MS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Chaque jour il manque</a:t>
                      </a:r>
                      <a:r>
                        <a:rPr lang="fr-FR" sz="1600" baseline="0" dirty="0" smtClean="0"/>
                        <a:t> 240 kg MS, les vaches consomment + vite que cela ne pousse</a:t>
                      </a:r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18 ha </a:t>
                      </a:r>
                      <a:r>
                        <a:rPr lang="fr-FR" sz="1100" dirty="0" smtClean="0"/>
                        <a:t>(30 ares/VL)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18 x 60 = 1080 kg MS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Chaque jour on produit 120 kg MS de trop, l’herbe pousse + vite que les vaches</a:t>
                      </a:r>
                      <a:r>
                        <a:rPr lang="fr-FR" sz="1600" baseline="0" dirty="0" smtClean="0"/>
                        <a:t> ne consomment</a:t>
                      </a:r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26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84267"/>
            <a:ext cx="9144000" cy="4448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rme libre 5"/>
          <p:cNvSpPr/>
          <p:nvPr/>
        </p:nvSpPr>
        <p:spPr>
          <a:xfrm>
            <a:off x="1259632" y="2781300"/>
            <a:ext cx="3028950" cy="2686050"/>
          </a:xfrm>
          <a:custGeom>
            <a:avLst/>
            <a:gdLst>
              <a:gd name="connsiteX0" fmla="*/ 0 w 3028950"/>
              <a:gd name="connsiteY0" fmla="*/ 2676525 h 2686050"/>
              <a:gd name="connsiteX1" fmla="*/ 9525 w 3028950"/>
              <a:gd name="connsiteY1" fmla="*/ 1800225 h 2686050"/>
              <a:gd name="connsiteX2" fmla="*/ 152400 w 3028950"/>
              <a:gd name="connsiteY2" fmla="*/ 1619250 h 2686050"/>
              <a:gd name="connsiteX3" fmla="*/ 266700 w 3028950"/>
              <a:gd name="connsiteY3" fmla="*/ 1485900 h 2686050"/>
              <a:gd name="connsiteX4" fmla="*/ 409575 w 3028950"/>
              <a:gd name="connsiteY4" fmla="*/ 1304925 h 2686050"/>
              <a:gd name="connsiteX5" fmla="*/ 485775 w 3028950"/>
              <a:gd name="connsiteY5" fmla="*/ 1247775 h 2686050"/>
              <a:gd name="connsiteX6" fmla="*/ 657225 w 3028950"/>
              <a:gd name="connsiteY6" fmla="*/ 1104900 h 2686050"/>
              <a:gd name="connsiteX7" fmla="*/ 723900 w 3028950"/>
              <a:gd name="connsiteY7" fmla="*/ 1028700 h 2686050"/>
              <a:gd name="connsiteX8" fmla="*/ 857250 w 3028950"/>
              <a:gd name="connsiteY8" fmla="*/ 723900 h 2686050"/>
              <a:gd name="connsiteX9" fmla="*/ 1038225 w 3028950"/>
              <a:gd name="connsiteY9" fmla="*/ 352425 h 2686050"/>
              <a:gd name="connsiteX10" fmla="*/ 1209675 w 3028950"/>
              <a:gd name="connsiteY10" fmla="*/ 104775 h 2686050"/>
              <a:gd name="connsiteX11" fmla="*/ 1381125 w 3028950"/>
              <a:gd name="connsiteY11" fmla="*/ 0 h 2686050"/>
              <a:gd name="connsiteX12" fmla="*/ 1628775 w 3028950"/>
              <a:gd name="connsiteY12" fmla="*/ 247650 h 2686050"/>
              <a:gd name="connsiteX13" fmla="*/ 1885950 w 3028950"/>
              <a:gd name="connsiteY13" fmla="*/ 495300 h 2686050"/>
              <a:gd name="connsiteX14" fmla="*/ 2076450 w 3028950"/>
              <a:gd name="connsiteY14" fmla="*/ 704850 h 2686050"/>
              <a:gd name="connsiteX15" fmla="*/ 2352675 w 3028950"/>
              <a:gd name="connsiteY15" fmla="*/ 1009650 h 2686050"/>
              <a:gd name="connsiteX16" fmla="*/ 2514600 w 3028950"/>
              <a:gd name="connsiteY16" fmla="*/ 1219200 h 2686050"/>
              <a:gd name="connsiteX17" fmla="*/ 2724150 w 3028950"/>
              <a:gd name="connsiteY17" fmla="*/ 1438275 h 2686050"/>
              <a:gd name="connsiteX18" fmla="*/ 3019425 w 3028950"/>
              <a:gd name="connsiteY18" fmla="*/ 1819275 h 2686050"/>
              <a:gd name="connsiteX19" fmla="*/ 3028950 w 3028950"/>
              <a:gd name="connsiteY19" fmla="*/ 2686050 h 2686050"/>
              <a:gd name="connsiteX20" fmla="*/ 0 w 3028950"/>
              <a:gd name="connsiteY20" fmla="*/ 2676525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28950" h="2686050">
                <a:moveTo>
                  <a:pt x="0" y="2676525"/>
                </a:moveTo>
                <a:lnTo>
                  <a:pt x="9525" y="1800225"/>
                </a:lnTo>
                <a:lnTo>
                  <a:pt x="152400" y="1619250"/>
                </a:lnTo>
                <a:lnTo>
                  <a:pt x="266700" y="1485900"/>
                </a:lnTo>
                <a:lnTo>
                  <a:pt x="409575" y="1304925"/>
                </a:lnTo>
                <a:lnTo>
                  <a:pt x="485775" y="1247775"/>
                </a:lnTo>
                <a:lnTo>
                  <a:pt x="657225" y="1104900"/>
                </a:lnTo>
                <a:lnTo>
                  <a:pt x="723900" y="1028700"/>
                </a:lnTo>
                <a:lnTo>
                  <a:pt x="857250" y="723900"/>
                </a:lnTo>
                <a:lnTo>
                  <a:pt x="1038225" y="352425"/>
                </a:lnTo>
                <a:lnTo>
                  <a:pt x="1209675" y="104775"/>
                </a:lnTo>
                <a:lnTo>
                  <a:pt x="1381125" y="0"/>
                </a:lnTo>
                <a:lnTo>
                  <a:pt x="1628775" y="247650"/>
                </a:lnTo>
                <a:lnTo>
                  <a:pt x="1885950" y="495300"/>
                </a:lnTo>
                <a:lnTo>
                  <a:pt x="2076450" y="704850"/>
                </a:lnTo>
                <a:lnTo>
                  <a:pt x="2352675" y="1009650"/>
                </a:lnTo>
                <a:lnTo>
                  <a:pt x="2514600" y="1219200"/>
                </a:lnTo>
                <a:lnTo>
                  <a:pt x="2724150" y="1438275"/>
                </a:lnTo>
                <a:lnTo>
                  <a:pt x="3019425" y="1819275"/>
                </a:lnTo>
                <a:lnTo>
                  <a:pt x="3028950" y="2686050"/>
                </a:lnTo>
                <a:lnTo>
                  <a:pt x="0" y="2676525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46" name="ZoneTexte 3"/>
          <p:cNvSpPr txBox="1">
            <a:spLocks noChangeArrowheads="1"/>
          </p:cNvSpPr>
          <p:nvPr/>
        </p:nvSpPr>
        <p:spPr bwMode="auto">
          <a:xfrm>
            <a:off x="609600" y="609600"/>
            <a:ext cx="6858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defTabSz="457200" eaLnBrk="1" hangingPunct="1"/>
            <a:r>
              <a:rPr lang="fr-FR" sz="3200" dirty="0" smtClean="0">
                <a:solidFill>
                  <a:prstClr val="black"/>
                </a:solidFill>
                <a:latin typeface="Verdana"/>
              </a:rPr>
              <a:t> La part d’herbe possible</a:t>
            </a:r>
            <a:endParaRPr lang="fr-FR" sz="320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43608" y="19168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hangingPunct="1"/>
            <a:r>
              <a:rPr lang="fr-FR" sz="1800" b="1" dirty="0" smtClean="0">
                <a:solidFill>
                  <a:srgbClr val="FF0000"/>
                </a:solidFill>
                <a:latin typeface="Arial" charset="0"/>
                <a:ea typeface="ＭＳ Ｐゴシック" pitchFamily="-110" charset="-128"/>
              </a:rPr>
              <a:t>2,1 t MS</a:t>
            </a:r>
            <a:endParaRPr lang="fr-FR" sz="1800" b="1" dirty="0">
              <a:solidFill>
                <a:srgbClr val="FF0000"/>
              </a:solidFill>
              <a:latin typeface="Arial" charset="0"/>
              <a:ea typeface="ＭＳ Ｐゴシック" pitchFamily="-110" charset="-128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347864" y="19168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hangingPunct="1"/>
            <a:r>
              <a:rPr lang="fr-FR" sz="1800" b="1" dirty="0" smtClean="0">
                <a:solidFill>
                  <a:srgbClr val="FF0000"/>
                </a:solidFill>
                <a:latin typeface="Arial" charset="0"/>
                <a:ea typeface="ＭＳ Ｐゴシック" pitchFamily="-110" charset="-128"/>
              </a:rPr>
              <a:t>3,4 t MS</a:t>
            </a:r>
            <a:endParaRPr lang="fr-FR" sz="1800" b="1" dirty="0">
              <a:solidFill>
                <a:srgbClr val="FF0000"/>
              </a:solidFill>
              <a:latin typeface="Arial" charset="0"/>
              <a:ea typeface="ＭＳ Ｐゴシック" pitchFamily="-110" charset="-128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228184" y="19168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hangingPunct="1"/>
            <a:r>
              <a:rPr lang="fr-FR" sz="1800" b="1" dirty="0" smtClean="0">
                <a:solidFill>
                  <a:srgbClr val="FF0000"/>
                </a:solidFill>
                <a:latin typeface="Arial" charset="0"/>
                <a:ea typeface="ＭＳ Ｐゴシック" pitchFamily="-110" charset="-128"/>
              </a:rPr>
              <a:t>1,4 t MS</a:t>
            </a:r>
            <a:endParaRPr lang="fr-FR" sz="1800" b="1" dirty="0">
              <a:solidFill>
                <a:srgbClr val="FF0000"/>
              </a:solidFill>
              <a:latin typeface="Arial" charset="0"/>
              <a:ea typeface="ＭＳ Ｐゴシック" pitchFamily="-110" charset="-128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380312" y="414908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hangingPunct="1"/>
            <a:r>
              <a:rPr lang="fr-FR" sz="18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ＭＳ Ｐゴシック" pitchFamily="-110" charset="-128"/>
              </a:rPr>
              <a:t>6</a:t>
            </a:r>
            <a:r>
              <a:rPr lang="fr-FR" sz="1800" b="1" dirty="0" smtClean="0">
                <a:solidFill>
                  <a:schemeClr val="accent3">
                    <a:lumMod val="75000"/>
                  </a:schemeClr>
                </a:solidFill>
                <a:latin typeface="Arial" charset="0"/>
                <a:ea typeface="ＭＳ Ｐゴシック" pitchFamily="-110" charset="-128"/>
              </a:rPr>
              <a:t>0 ares/UGB</a:t>
            </a:r>
            <a:endParaRPr lang="fr-FR" sz="1800" b="1" dirty="0">
              <a:solidFill>
                <a:schemeClr val="accent3">
                  <a:lumMod val="75000"/>
                </a:schemeClr>
              </a:solidFill>
              <a:latin typeface="Arial" charset="0"/>
              <a:ea typeface="ＭＳ Ｐゴシック" pitchFamily="-110" charset="-128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380312" y="36357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hangingPunct="1"/>
            <a:r>
              <a:rPr lang="fr-FR" sz="1800" b="1" dirty="0">
                <a:solidFill>
                  <a:srgbClr val="3333CC"/>
                </a:solidFill>
                <a:latin typeface="Arial" charset="0"/>
                <a:ea typeface="ＭＳ Ｐゴシック" pitchFamily="-110" charset="-128"/>
              </a:rPr>
              <a:t>4</a:t>
            </a:r>
            <a:r>
              <a:rPr lang="fr-FR" sz="1800" b="1" dirty="0" smtClean="0">
                <a:solidFill>
                  <a:srgbClr val="3333CC"/>
                </a:solidFill>
                <a:latin typeface="Arial" charset="0"/>
                <a:ea typeface="ＭＳ Ｐゴシック" pitchFamily="-110" charset="-128"/>
              </a:rPr>
              <a:t>0 ares/UGB</a:t>
            </a:r>
            <a:endParaRPr lang="fr-FR" sz="1800" b="1" dirty="0">
              <a:solidFill>
                <a:srgbClr val="3333CC"/>
              </a:solidFill>
              <a:latin typeface="Arial" charset="0"/>
              <a:ea typeface="ＭＳ Ｐゴシック" pitchFamily="-110" charset="-128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380312" y="29249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hangingPunct="1"/>
            <a:r>
              <a:rPr lang="fr-FR" sz="1800" b="1" dirty="0" smtClean="0">
                <a:solidFill>
                  <a:srgbClr val="FF0000"/>
                </a:solidFill>
                <a:latin typeface="Arial" charset="0"/>
                <a:ea typeface="ＭＳ Ｐゴシック" pitchFamily="-110" charset="-128"/>
              </a:rPr>
              <a:t>30 ares/UGB</a:t>
            </a:r>
            <a:endParaRPr lang="fr-FR" sz="1800" b="1" dirty="0">
              <a:solidFill>
                <a:srgbClr val="FF0000"/>
              </a:solidFill>
              <a:latin typeface="Arial" charset="0"/>
              <a:ea typeface="ＭＳ Ｐゴシック" pitchFamily="-110" charset="-12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71650" y="4010025"/>
            <a:ext cx="2080270" cy="1435199"/>
          </a:xfrm>
          <a:prstGeom prst="rect">
            <a:avLst/>
          </a:prstGeom>
          <a:pattFill prst="lgConfetti">
            <a:fgClr>
              <a:schemeClr val="tx2"/>
            </a:fgClr>
            <a:bgClr>
              <a:schemeClr val="bg1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fr-FR" sz="1800">
              <a:solidFill>
                <a:prstClr val="white"/>
              </a:solidFill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1763688" y="2755721"/>
            <a:ext cx="2066925" cy="1254304"/>
            <a:chOff x="1771650" y="2755721"/>
            <a:chExt cx="2066925" cy="1254304"/>
          </a:xfrm>
        </p:grpSpPr>
        <p:sp>
          <p:nvSpPr>
            <p:cNvPr id="4" name="Forme libre 3"/>
            <p:cNvSpPr/>
            <p:nvPr/>
          </p:nvSpPr>
          <p:spPr>
            <a:xfrm>
              <a:off x="1771650" y="3501008"/>
              <a:ext cx="2066925" cy="509017"/>
            </a:xfrm>
            <a:custGeom>
              <a:avLst/>
              <a:gdLst>
                <a:gd name="connsiteX0" fmla="*/ 371475 w 2066925"/>
                <a:gd name="connsiteY0" fmla="*/ 0 h 495300"/>
                <a:gd name="connsiteX1" fmla="*/ 238125 w 2066925"/>
                <a:gd name="connsiteY1" fmla="*/ 285750 h 495300"/>
                <a:gd name="connsiteX2" fmla="*/ 0 w 2066925"/>
                <a:gd name="connsiteY2" fmla="*/ 495300 h 495300"/>
                <a:gd name="connsiteX3" fmla="*/ 2066925 w 2066925"/>
                <a:gd name="connsiteY3" fmla="*/ 495300 h 495300"/>
                <a:gd name="connsiteX4" fmla="*/ 1638300 w 2066925"/>
                <a:gd name="connsiteY4" fmla="*/ 9525 h 495300"/>
                <a:gd name="connsiteX5" fmla="*/ 371475 w 2066925"/>
                <a:gd name="connsiteY5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6925" h="495300">
                  <a:moveTo>
                    <a:pt x="371475" y="0"/>
                  </a:moveTo>
                  <a:lnTo>
                    <a:pt x="238125" y="285750"/>
                  </a:lnTo>
                  <a:lnTo>
                    <a:pt x="0" y="495300"/>
                  </a:lnTo>
                  <a:lnTo>
                    <a:pt x="2066925" y="495300"/>
                  </a:lnTo>
                  <a:lnTo>
                    <a:pt x="1638300" y="9525"/>
                  </a:lnTo>
                  <a:lnTo>
                    <a:pt x="371475" y="0"/>
                  </a:lnTo>
                  <a:close/>
                </a:path>
              </a:pathLst>
            </a:custGeom>
            <a:pattFill prst="lgConfetti">
              <a:fgClr>
                <a:schemeClr val="tx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lang="fr-FR" sz="1800">
                <a:solidFill>
                  <a:prstClr val="white"/>
                </a:solidFill>
              </a:endParaRPr>
            </a:p>
          </p:txBody>
        </p:sp>
        <p:sp>
          <p:nvSpPr>
            <p:cNvPr id="21" name="Forme libre 20"/>
            <p:cNvSpPr/>
            <p:nvPr/>
          </p:nvSpPr>
          <p:spPr>
            <a:xfrm>
              <a:off x="2123728" y="2755721"/>
              <a:ext cx="1304106" cy="753039"/>
            </a:xfrm>
            <a:custGeom>
              <a:avLst/>
              <a:gdLst>
                <a:gd name="connsiteX0" fmla="*/ 0 w 1190625"/>
                <a:gd name="connsiteY0" fmla="*/ 647700 h 647700"/>
                <a:gd name="connsiteX1" fmla="*/ 133350 w 1190625"/>
                <a:gd name="connsiteY1" fmla="*/ 352425 h 647700"/>
                <a:gd name="connsiteX2" fmla="*/ 381000 w 1190625"/>
                <a:gd name="connsiteY2" fmla="*/ 19050 h 647700"/>
                <a:gd name="connsiteX3" fmla="*/ 523875 w 1190625"/>
                <a:gd name="connsiteY3" fmla="*/ 0 h 647700"/>
                <a:gd name="connsiteX4" fmla="*/ 962025 w 1190625"/>
                <a:gd name="connsiteY4" fmla="*/ 476250 h 647700"/>
                <a:gd name="connsiteX5" fmla="*/ 1190625 w 1190625"/>
                <a:gd name="connsiteY5" fmla="*/ 647700 h 647700"/>
                <a:gd name="connsiteX6" fmla="*/ 0 w 1190625"/>
                <a:gd name="connsiteY6" fmla="*/ 647700 h 647700"/>
                <a:gd name="connsiteX0" fmla="*/ 0 w 1190625"/>
                <a:gd name="connsiteY0" fmla="*/ 647700 h 647700"/>
                <a:gd name="connsiteX1" fmla="*/ 104775 w 1190625"/>
                <a:gd name="connsiteY1" fmla="*/ 325576 h 647700"/>
                <a:gd name="connsiteX2" fmla="*/ 381000 w 1190625"/>
                <a:gd name="connsiteY2" fmla="*/ 19050 h 647700"/>
                <a:gd name="connsiteX3" fmla="*/ 523875 w 1190625"/>
                <a:gd name="connsiteY3" fmla="*/ 0 h 647700"/>
                <a:gd name="connsiteX4" fmla="*/ 962025 w 1190625"/>
                <a:gd name="connsiteY4" fmla="*/ 476250 h 647700"/>
                <a:gd name="connsiteX5" fmla="*/ 1190625 w 1190625"/>
                <a:gd name="connsiteY5" fmla="*/ 647700 h 647700"/>
                <a:gd name="connsiteX6" fmla="*/ 0 w 1190625"/>
                <a:gd name="connsiteY6" fmla="*/ 647700 h 647700"/>
                <a:gd name="connsiteX0" fmla="*/ 0 w 1228725"/>
                <a:gd name="connsiteY0" fmla="*/ 647700 h 647700"/>
                <a:gd name="connsiteX1" fmla="*/ 142875 w 1228725"/>
                <a:gd name="connsiteY1" fmla="*/ 325576 h 647700"/>
                <a:gd name="connsiteX2" fmla="*/ 419100 w 1228725"/>
                <a:gd name="connsiteY2" fmla="*/ 19050 h 647700"/>
                <a:gd name="connsiteX3" fmla="*/ 561975 w 1228725"/>
                <a:gd name="connsiteY3" fmla="*/ 0 h 647700"/>
                <a:gd name="connsiteX4" fmla="*/ 1000125 w 1228725"/>
                <a:gd name="connsiteY4" fmla="*/ 476250 h 647700"/>
                <a:gd name="connsiteX5" fmla="*/ 1228725 w 1228725"/>
                <a:gd name="connsiteY5" fmla="*/ 647700 h 647700"/>
                <a:gd name="connsiteX6" fmla="*/ 0 w 1228725"/>
                <a:gd name="connsiteY6" fmla="*/ 647700 h 647700"/>
                <a:gd name="connsiteX0" fmla="*/ 0 w 1228725"/>
                <a:gd name="connsiteY0" fmla="*/ 647700 h 647700"/>
                <a:gd name="connsiteX1" fmla="*/ 142875 w 1228725"/>
                <a:gd name="connsiteY1" fmla="*/ 325576 h 647700"/>
                <a:gd name="connsiteX2" fmla="*/ 419100 w 1228725"/>
                <a:gd name="connsiteY2" fmla="*/ 19050 h 647700"/>
                <a:gd name="connsiteX3" fmla="*/ 561975 w 1228725"/>
                <a:gd name="connsiteY3" fmla="*/ 0 h 647700"/>
                <a:gd name="connsiteX4" fmla="*/ 1028700 w 1228725"/>
                <a:gd name="connsiteY4" fmla="*/ 431503 h 647700"/>
                <a:gd name="connsiteX5" fmla="*/ 1228725 w 1228725"/>
                <a:gd name="connsiteY5" fmla="*/ 647700 h 647700"/>
                <a:gd name="connsiteX6" fmla="*/ 0 w 1228725"/>
                <a:gd name="connsiteY6" fmla="*/ 647700 h 647700"/>
                <a:gd name="connsiteX0" fmla="*/ 0 w 1228725"/>
                <a:gd name="connsiteY0" fmla="*/ 700245 h 700245"/>
                <a:gd name="connsiteX1" fmla="*/ 142875 w 1228725"/>
                <a:gd name="connsiteY1" fmla="*/ 378121 h 700245"/>
                <a:gd name="connsiteX2" fmla="*/ 476250 w 1228725"/>
                <a:gd name="connsiteY2" fmla="*/ 0 h 700245"/>
                <a:gd name="connsiteX3" fmla="*/ 561975 w 1228725"/>
                <a:gd name="connsiteY3" fmla="*/ 52545 h 700245"/>
                <a:gd name="connsiteX4" fmla="*/ 1028700 w 1228725"/>
                <a:gd name="connsiteY4" fmla="*/ 484048 h 700245"/>
                <a:gd name="connsiteX5" fmla="*/ 1228725 w 1228725"/>
                <a:gd name="connsiteY5" fmla="*/ 700245 h 700245"/>
                <a:gd name="connsiteX6" fmla="*/ 0 w 1228725"/>
                <a:gd name="connsiteY6" fmla="*/ 700245 h 70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8725" h="700245">
                  <a:moveTo>
                    <a:pt x="0" y="700245"/>
                  </a:moveTo>
                  <a:lnTo>
                    <a:pt x="142875" y="378121"/>
                  </a:lnTo>
                  <a:lnTo>
                    <a:pt x="476250" y="0"/>
                  </a:lnTo>
                  <a:lnTo>
                    <a:pt x="561975" y="52545"/>
                  </a:lnTo>
                  <a:lnTo>
                    <a:pt x="1028700" y="484048"/>
                  </a:lnTo>
                  <a:lnTo>
                    <a:pt x="1228725" y="700245"/>
                  </a:lnTo>
                  <a:lnTo>
                    <a:pt x="0" y="700245"/>
                  </a:lnTo>
                  <a:close/>
                </a:path>
              </a:pathLst>
            </a:custGeom>
            <a:pattFill prst="lgConfetti">
              <a:fgClr>
                <a:schemeClr val="tx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lang="fr-FR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2195735" y="2755722"/>
            <a:ext cx="1008113" cy="2689502"/>
            <a:chOff x="2195735" y="2755722"/>
            <a:chExt cx="1008113" cy="2689502"/>
          </a:xfrm>
        </p:grpSpPr>
        <p:sp>
          <p:nvSpPr>
            <p:cNvPr id="3" name="Forme libre 2"/>
            <p:cNvSpPr/>
            <p:nvPr/>
          </p:nvSpPr>
          <p:spPr>
            <a:xfrm>
              <a:off x="2195735" y="2755722"/>
              <a:ext cx="1008113" cy="538554"/>
            </a:xfrm>
            <a:custGeom>
              <a:avLst/>
              <a:gdLst>
                <a:gd name="connsiteX0" fmla="*/ 0 w 1190625"/>
                <a:gd name="connsiteY0" fmla="*/ 647700 h 647700"/>
                <a:gd name="connsiteX1" fmla="*/ 133350 w 1190625"/>
                <a:gd name="connsiteY1" fmla="*/ 352425 h 647700"/>
                <a:gd name="connsiteX2" fmla="*/ 381000 w 1190625"/>
                <a:gd name="connsiteY2" fmla="*/ 19050 h 647700"/>
                <a:gd name="connsiteX3" fmla="*/ 523875 w 1190625"/>
                <a:gd name="connsiteY3" fmla="*/ 0 h 647700"/>
                <a:gd name="connsiteX4" fmla="*/ 962025 w 1190625"/>
                <a:gd name="connsiteY4" fmla="*/ 476250 h 647700"/>
                <a:gd name="connsiteX5" fmla="*/ 1190625 w 1190625"/>
                <a:gd name="connsiteY5" fmla="*/ 647700 h 647700"/>
                <a:gd name="connsiteX6" fmla="*/ 0 w 1190625"/>
                <a:gd name="connsiteY6" fmla="*/ 647700 h 647700"/>
                <a:gd name="connsiteX0" fmla="*/ 0 w 1190625"/>
                <a:gd name="connsiteY0" fmla="*/ 647700 h 647700"/>
                <a:gd name="connsiteX1" fmla="*/ 104775 w 1190625"/>
                <a:gd name="connsiteY1" fmla="*/ 325576 h 647700"/>
                <a:gd name="connsiteX2" fmla="*/ 381000 w 1190625"/>
                <a:gd name="connsiteY2" fmla="*/ 19050 h 647700"/>
                <a:gd name="connsiteX3" fmla="*/ 523875 w 1190625"/>
                <a:gd name="connsiteY3" fmla="*/ 0 h 647700"/>
                <a:gd name="connsiteX4" fmla="*/ 962025 w 1190625"/>
                <a:gd name="connsiteY4" fmla="*/ 476250 h 647700"/>
                <a:gd name="connsiteX5" fmla="*/ 1190625 w 1190625"/>
                <a:gd name="connsiteY5" fmla="*/ 647700 h 647700"/>
                <a:gd name="connsiteX6" fmla="*/ 0 w 1190625"/>
                <a:gd name="connsiteY6" fmla="*/ 647700 h 647700"/>
                <a:gd name="connsiteX0" fmla="*/ 0 w 1228725"/>
                <a:gd name="connsiteY0" fmla="*/ 647700 h 647700"/>
                <a:gd name="connsiteX1" fmla="*/ 142875 w 1228725"/>
                <a:gd name="connsiteY1" fmla="*/ 325576 h 647700"/>
                <a:gd name="connsiteX2" fmla="*/ 419100 w 1228725"/>
                <a:gd name="connsiteY2" fmla="*/ 19050 h 647700"/>
                <a:gd name="connsiteX3" fmla="*/ 561975 w 1228725"/>
                <a:gd name="connsiteY3" fmla="*/ 0 h 647700"/>
                <a:gd name="connsiteX4" fmla="*/ 1000125 w 1228725"/>
                <a:gd name="connsiteY4" fmla="*/ 476250 h 647700"/>
                <a:gd name="connsiteX5" fmla="*/ 1228725 w 1228725"/>
                <a:gd name="connsiteY5" fmla="*/ 647700 h 647700"/>
                <a:gd name="connsiteX6" fmla="*/ 0 w 1228725"/>
                <a:gd name="connsiteY6" fmla="*/ 647700 h 647700"/>
                <a:gd name="connsiteX0" fmla="*/ 0 w 1228725"/>
                <a:gd name="connsiteY0" fmla="*/ 647700 h 647700"/>
                <a:gd name="connsiteX1" fmla="*/ 142875 w 1228725"/>
                <a:gd name="connsiteY1" fmla="*/ 325576 h 647700"/>
                <a:gd name="connsiteX2" fmla="*/ 419100 w 1228725"/>
                <a:gd name="connsiteY2" fmla="*/ 19050 h 647700"/>
                <a:gd name="connsiteX3" fmla="*/ 561975 w 1228725"/>
                <a:gd name="connsiteY3" fmla="*/ 0 h 647700"/>
                <a:gd name="connsiteX4" fmla="*/ 1028700 w 1228725"/>
                <a:gd name="connsiteY4" fmla="*/ 431503 h 647700"/>
                <a:gd name="connsiteX5" fmla="*/ 1228725 w 1228725"/>
                <a:gd name="connsiteY5" fmla="*/ 647700 h 647700"/>
                <a:gd name="connsiteX6" fmla="*/ 0 w 1228725"/>
                <a:gd name="connsiteY6" fmla="*/ 647700 h 647700"/>
                <a:gd name="connsiteX0" fmla="*/ 0 w 1228725"/>
                <a:gd name="connsiteY0" fmla="*/ 700245 h 700245"/>
                <a:gd name="connsiteX1" fmla="*/ 142875 w 1228725"/>
                <a:gd name="connsiteY1" fmla="*/ 378121 h 700245"/>
                <a:gd name="connsiteX2" fmla="*/ 476250 w 1228725"/>
                <a:gd name="connsiteY2" fmla="*/ 0 h 700245"/>
                <a:gd name="connsiteX3" fmla="*/ 561975 w 1228725"/>
                <a:gd name="connsiteY3" fmla="*/ 52545 h 700245"/>
                <a:gd name="connsiteX4" fmla="*/ 1028700 w 1228725"/>
                <a:gd name="connsiteY4" fmla="*/ 484048 h 700245"/>
                <a:gd name="connsiteX5" fmla="*/ 1228725 w 1228725"/>
                <a:gd name="connsiteY5" fmla="*/ 700245 h 700245"/>
                <a:gd name="connsiteX6" fmla="*/ 0 w 1228725"/>
                <a:gd name="connsiteY6" fmla="*/ 700245 h 70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8725" h="700245">
                  <a:moveTo>
                    <a:pt x="0" y="700245"/>
                  </a:moveTo>
                  <a:lnTo>
                    <a:pt x="142875" y="378121"/>
                  </a:lnTo>
                  <a:lnTo>
                    <a:pt x="476250" y="0"/>
                  </a:lnTo>
                  <a:lnTo>
                    <a:pt x="561975" y="52545"/>
                  </a:lnTo>
                  <a:lnTo>
                    <a:pt x="1028700" y="484048"/>
                  </a:lnTo>
                  <a:lnTo>
                    <a:pt x="1228725" y="700245"/>
                  </a:lnTo>
                  <a:lnTo>
                    <a:pt x="0" y="700245"/>
                  </a:lnTo>
                  <a:close/>
                </a:path>
              </a:pathLst>
            </a:cu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lang="fr-FR" sz="1800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195735" y="3294276"/>
              <a:ext cx="1008113" cy="215094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lang="fr-FR" sz="1800">
                <a:solidFill>
                  <a:prstClr val="white"/>
                </a:solidFill>
              </a:endParaRPr>
            </a:p>
          </p:txBody>
        </p:sp>
      </p:grpSp>
      <p:cxnSp>
        <p:nvCxnSpPr>
          <p:cNvPr id="13" name="Connecteur droit 12"/>
          <p:cNvCxnSpPr/>
          <p:nvPr/>
        </p:nvCxnSpPr>
        <p:spPr>
          <a:xfrm>
            <a:off x="533400" y="3284984"/>
            <a:ext cx="807104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539552" y="4005064"/>
            <a:ext cx="8071048" cy="0"/>
          </a:xfrm>
          <a:prstGeom prst="line">
            <a:avLst/>
          </a:prstGeom>
          <a:ln>
            <a:solidFill>
              <a:srgbClr val="3333C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533400" y="4581128"/>
            <a:ext cx="8071048" cy="0"/>
          </a:xfrm>
          <a:prstGeom prst="line">
            <a:avLst/>
          </a:prstGeom>
          <a:ln>
            <a:solidFill>
              <a:srgbClr val="6699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3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2" grpId="0"/>
      <p:bldP spid="14" grpId="0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9494851"/>
              </p:ext>
            </p:extLst>
          </p:nvPr>
        </p:nvGraphicFramePr>
        <p:xfrm>
          <a:off x="1043608" y="2204864"/>
          <a:ext cx="7488833" cy="3154680"/>
        </p:xfrm>
        <a:graphic>
          <a:graphicData uri="http://schemas.openxmlformats.org/drawingml/2006/table">
            <a:tbl>
              <a:tblPr firstRow="1" firstCol="1" bandRow="1"/>
              <a:tblGrid>
                <a:gridCol w="1594511"/>
                <a:gridCol w="842046"/>
                <a:gridCol w="842046"/>
                <a:gridCol w="842046"/>
                <a:gridCol w="842046"/>
                <a:gridCol w="842046"/>
                <a:gridCol w="842046"/>
                <a:gridCol w="842046"/>
              </a:tblGrid>
              <a:tr h="2952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fr-FR" sz="18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Chargement (ares disponibles/UGB)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5904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Croissance</a:t>
                      </a:r>
                      <a:br>
                        <a:rPr lang="fr-FR" sz="18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</a:br>
                      <a:r>
                        <a:rPr lang="fr-FR" sz="18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(kgMS/ha/j)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20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25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30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35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40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50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60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952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20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4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5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6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7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8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2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25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5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6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8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9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13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15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</a:tr>
              <a:tr h="2952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30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6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8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9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11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15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18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2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35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7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9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11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14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18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21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2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40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8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14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16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20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24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2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50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13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15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18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20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25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30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2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60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15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18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21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24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30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36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prstClr val="black"/>
                </a:solidFill>
              </a:rPr>
              <a:t>La part d’herbe possible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539552" y="1412776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Quantité d’herbe offerte en </a:t>
            </a:r>
            <a:r>
              <a:rPr lang="fr-FR" sz="1800" b="1" dirty="0" err="1">
                <a:latin typeface="+mn-lt"/>
              </a:rPr>
              <a:t>kgMS</a:t>
            </a:r>
            <a:r>
              <a:rPr lang="fr-FR" sz="1800" b="1" dirty="0">
                <a:latin typeface="+mn-lt"/>
              </a:rPr>
              <a:t>/UGB/jour </a:t>
            </a:r>
            <a:endParaRPr lang="fr-FR" sz="1800" b="1" dirty="0" smtClean="0">
              <a:latin typeface="+mn-lt"/>
            </a:endParaRPr>
          </a:p>
          <a:p>
            <a:pPr algn="ctr"/>
            <a:r>
              <a:rPr lang="fr-FR" sz="1800" dirty="0" smtClean="0">
                <a:latin typeface="+mn-lt"/>
              </a:rPr>
              <a:t>selon </a:t>
            </a:r>
            <a:r>
              <a:rPr lang="fr-FR" sz="1800" dirty="0">
                <a:latin typeface="+mn-lt"/>
              </a:rPr>
              <a:t>le chargement </a:t>
            </a:r>
            <a:r>
              <a:rPr lang="fr-FR" sz="1800" dirty="0" smtClean="0">
                <a:latin typeface="+mn-lt"/>
              </a:rPr>
              <a:t>et </a:t>
            </a:r>
            <a:r>
              <a:rPr lang="fr-FR" sz="1800" dirty="0">
                <a:latin typeface="+mn-lt"/>
              </a:rPr>
              <a:t>la croissance de </a:t>
            </a:r>
            <a:r>
              <a:rPr lang="fr-FR" sz="1800" dirty="0" smtClean="0">
                <a:latin typeface="+mn-lt"/>
              </a:rPr>
              <a:t>l’herbe</a:t>
            </a:r>
            <a:endParaRPr lang="fr-FR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373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sz="3600" kern="1200" dirty="0">
                <a:solidFill>
                  <a:srgbClr val="009139"/>
                </a:solidFill>
              </a:rPr>
              <a:t>Herbe disponible au printemps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982015"/>
              </p:ext>
            </p:extLst>
          </p:nvPr>
        </p:nvGraphicFramePr>
        <p:xfrm>
          <a:off x="467545" y="1484784"/>
          <a:ext cx="7776864" cy="2113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20279"/>
                <a:gridCol w="1800200"/>
                <a:gridCol w="1728192"/>
                <a:gridCol w="1728193"/>
              </a:tblGrid>
              <a:tr h="370840">
                <a:tc>
                  <a:txBody>
                    <a:bodyPr/>
                    <a:lstStyle/>
                    <a:p>
                      <a:endParaRPr lang="fr-F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fr-FR" sz="1400" b="1" baseline="30000" dirty="0" smtClean="0">
                          <a:solidFill>
                            <a:schemeClr val="bg1"/>
                          </a:solidFill>
                        </a:rPr>
                        <a:t>er</a:t>
                      </a:r>
                      <a:r>
                        <a:rPr lang="fr-FR" sz="1400" b="1" dirty="0" smtClean="0">
                          <a:solidFill>
                            <a:schemeClr val="bg1"/>
                          </a:solidFill>
                        </a:rPr>
                        <a:t> avril</a:t>
                      </a:r>
                      <a:endParaRPr lang="fr-F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fr-FR" sz="1400" b="1" baseline="30000" dirty="0" smtClean="0">
                          <a:solidFill>
                            <a:schemeClr val="bg1"/>
                          </a:solidFill>
                        </a:rPr>
                        <a:t>er</a:t>
                      </a:r>
                      <a:r>
                        <a:rPr lang="fr-FR" sz="1400" b="1" dirty="0" smtClean="0">
                          <a:solidFill>
                            <a:schemeClr val="bg1"/>
                          </a:solidFill>
                        </a:rPr>
                        <a:t> mai</a:t>
                      </a:r>
                      <a:endParaRPr lang="fr-F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fr-FR" sz="1400" b="1" baseline="30000" dirty="0" smtClean="0">
                          <a:solidFill>
                            <a:schemeClr val="bg1"/>
                          </a:solidFill>
                        </a:rPr>
                        <a:t>er</a:t>
                      </a:r>
                      <a:r>
                        <a:rPr lang="fr-FR" sz="1400" b="1" dirty="0" smtClean="0">
                          <a:solidFill>
                            <a:schemeClr val="bg1"/>
                          </a:solidFill>
                        </a:rPr>
                        <a:t> juin</a:t>
                      </a:r>
                      <a:endParaRPr lang="fr-F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133216">
                <a:tc>
                  <a:txBody>
                    <a:bodyPr/>
                    <a:lstStyle/>
                    <a:p>
                      <a:endParaRPr lang="fr-FR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1100" b="1" dirty="0" smtClean="0">
                          <a:solidFill>
                            <a:schemeClr val="bg1"/>
                          </a:solidFill>
                        </a:rPr>
                        <a:t>Croissance de l’herbe</a:t>
                      </a:r>
                      <a:endParaRPr lang="fr-FR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fr-F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>
                          <a:solidFill>
                            <a:schemeClr val="bg1"/>
                          </a:solidFill>
                        </a:rPr>
                        <a:t>35 kg MS/ha/j</a:t>
                      </a:r>
                      <a:endParaRPr lang="fr-F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>
                          <a:solidFill>
                            <a:schemeClr val="bg1"/>
                          </a:solidFill>
                        </a:rPr>
                        <a:t>80 kg MS/ha/j</a:t>
                      </a:r>
                      <a:endParaRPr lang="fr-F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>
                          <a:solidFill>
                            <a:schemeClr val="bg1"/>
                          </a:solidFill>
                        </a:rPr>
                        <a:t>55 kg MS/ha/j</a:t>
                      </a:r>
                      <a:endParaRPr lang="fr-F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20 ares/UGB</a:t>
                      </a:r>
                      <a:endParaRPr lang="fr-FR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 7 kg MS </a:t>
                      </a:r>
                      <a:r>
                        <a:rPr lang="fr-FR" sz="1400" baseline="0" dirty="0" smtClean="0"/>
                        <a:t>     </a:t>
                      </a:r>
                      <a:r>
                        <a:rPr lang="fr-FR" sz="1400" i="1" baseline="0" dirty="0" smtClean="0"/>
                        <a:t>40%</a:t>
                      </a:r>
                      <a:endParaRPr lang="fr-FR" sz="140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16 kg MS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11 kg MS    </a:t>
                      </a:r>
                      <a:r>
                        <a:rPr lang="fr-FR" sz="1400" i="1" dirty="0" smtClean="0"/>
                        <a:t>65%</a:t>
                      </a:r>
                      <a:endParaRPr lang="fr-FR" sz="14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30 ares/UGB</a:t>
                      </a:r>
                      <a:endParaRPr lang="fr-FR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10,5 kg MS  </a:t>
                      </a:r>
                      <a:r>
                        <a:rPr lang="fr-FR" sz="1400" i="1" dirty="0" smtClean="0"/>
                        <a:t>60%</a:t>
                      </a:r>
                      <a:endParaRPr lang="fr-FR" sz="140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24 kg MS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16,5 kg MS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9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40 ares/UGB</a:t>
                      </a:r>
                      <a:endParaRPr lang="fr-FR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14 kg MS     </a:t>
                      </a:r>
                      <a:r>
                        <a:rPr lang="fr-FR" sz="1400" i="1" dirty="0" smtClean="0"/>
                        <a:t>85%</a:t>
                      </a:r>
                      <a:endParaRPr lang="fr-FR" sz="140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32 kg MS</a:t>
                      </a:r>
                      <a:endParaRPr lang="fr-FR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22 kg MS</a:t>
                      </a:r>
                      <a:endParaRPr lang="fr-FR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31704"/>
            <a:ext cx="2616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à coins arrondis 4"/>
          <p:cNvSpPr/>
          <p:nvPr/>
        </p:nvSpPr>
        <p:spPr>
          <a:xfrm>
            <a:off x="3203847" y="4027884"/>
            <a:ext cx="3205683" cy="533400"/>
          </a:xfrm>
          <a:prstGeom prst="wedgeRoundRectCallout">
            <a:avLst>
              <a:gd name="adj1" fmla="val -62441"/>
              <a:gd name="adj2" fmla="val 107653"/>
              <a:gd name="adj3" fmla="val 16667"/>
            </a:avLst>
          </a:prstGeom>
          <a:solidFill>
            <a:srgbClr val="FFC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FR" sz="2000" dirty="0" smtClean="0">
                <a:solidFill>
                  <a:prstClr val="white"/>
                </a:solidFill>
              </a:rPr>
              <a:t>16 à 17 kg MS/UGB/j</a:t>
            </a:r>
            <a:endParaRPr lang="fr-FR" sz="2000" dirty="0">
              <a:solidFill>
                <a:prstClr val="white"/>
              </a:solidFill>
            </a:endParaRPr>
          </a:p>
        </p:txBody>
      </p:sp>
      <p:sp>
        <p:nvSpPr>
          <p:cNvPr id="16" name="Étoile à 4 branches 15"/>
          <p:cNvSpPr/>
          <p:nvPr/>
        </p:nvSpPr>
        <p:spPr>
          <a:xfrm>
            <a:off x="6156176" y="2924944"/>
            <a:ext cx="288032" cy="210716"/>
          </a:xfrm>
          <a:prstGeom prst="star4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FR">
              <a:solidFill>
                <a:prstClr val="white"/>
              </a:solidFill>
            </a:endParaRPr>
          </a:p>
        </p:txBody>
      </p:sp>
      <p:sp>
        <p:nvSpPr>
          <p:cNvPr id="18" name="Étoile à 4 branches 17"/>
          <p:cNvSpPr/>
          <p:nvPr/>
        </p:nvSpPr>
        <p:spPr>
          <a:xfrm>
            <a:off x="6156176" y="3290292"/>
            <a:ext cx="288032" cy="210716"/>
          </a:xfrm>
          <a:prstGeom prst="star4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FR">
              <a:solidFill>
                <a:prstClr val="white"/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7884368" y="3290292"/>
            <a:ext cx="288032" cy="210716"/>
          </a:xfrm>
          <a:prstGeom prst="star4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FR">
              <a:solidFill>
                <a:prstClr val="white"/>
              </a:solidFill>
            </a:endParaRPr>
          </a:p>
        </p:txBody>
      </p:sp>
      <p:sp>
        <p:nvSpPr>
          <p:cNvPr id="20" name="Étoile à 4 branches 19"/>
          <p:cNvSpPr/>
          <p:nvPr/>
        </p:nvSpPr>
        <p:spPr>
          <a:xfrm>
            <a:off x="6596608" y="3645024"/>
            <a:ext cx="288032" cy="210716"/>
          </a:xfrm>
          <a:prstGeom prst="star4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884640" y="3563724"/>
            <a:ext cx="2151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fr-FR" sz="2000" dirty="0" smtClean="0">
                <a:solidFill>
                  <a:prstClr val="black"/>
                </a:solidFill>
                <a:ea typeface="ＭＳ Ｐゴシック" pitchFamily="-110" charset="-128"/>
              </a:rPr>
              <a:t>Excédent fauché</a:t>
            </a:r>
            <a:endParaRPr lang="fr-FR" sz="2000" dirty="0">
              <a:solidFill>
                <a:prstClr val="black"/>
              </a:solidFill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405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Le pâturage tournant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365104"/>
            <a:ext cx="1492925" cy="170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7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53975"/>
            <a:ext cx="7772400" cy="1143000"/>
          </a:xfrm>
        </p:spPr>
        <p:txBody>
          <a:bodyPr/>
          <a:lstStyle/>
          <a:p>
            <a:pPr eaLnBrk="1" hangingPunct="1"/>
            <a:r>
              <a:rPr lang="fr-FR" sz="3200" dirty="0" smtClean="0">
                <a:solidFill>
                  <a:srgbClr val="009139"/>
                </a:solidFill>
              </a:rPr>
              <a:t>Les intérêts du pâturage tournant</a:t>
            </a:r>
          </a:p>
        </p:txBody>
      </p:sp>
      <p:sp>
        <p:nvSpPr>
          <p:cNvPr id="15364" name="Text Box 48"/>
          <p:cNvSpPr txBox="1">
            <a:spLocks noChangeArrowheads="1"/>
          </p:cNvSpPr>
          <p:nvPr/>
        </p:nvSpPr>
        <p:spPr bwMode="auto">
          <a:xfrm>
            <a:off x="611560" y="1348894"/>
            <a:ext cx="8280846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fr-FR" sz="2000" dirty="0" smtClean="0">
                <a:latin typeface="Verdana" pitchFamily="34" charset="0"/>
              </a:rPr>
              <a:t> Gestion de l’herbe rationnelle en phase avec sa croissance</a:t>
            </a:r>
          </a:p>
          <a:p>
            <a:pPr marL="457200" lvl="1" indent="0">
              <a:lnSpc>
                <a:spcPct val="150000"/>
              </a:lnSpc>
              <a:spcBef>
                <a:spcPct val="50000"/>
              </a:spcBef>
            </a:pPr>
            <a:r>
              <a:rPr lang="fr-FR" sz="2000" dirty="0" smtClean="0">
                <a:latin typeface="Verdana" pitchFamily="34" charset="0"/>
              </a:rPr>
              <a:t>		meilleure maîtrise des variations de pousse</a:t>
            </a:r>
            <a:endParaRPr lang="fr-FR" sz="2000" dirty="0">
              <a:latin typeface="Verdana" pitchFamily="34" charset="0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fr-FR" sz="2000" dirty="0" smtClean="0">
                <a:latin typeface="Verdana" pitchFamily="34" charset="0"/>
              </a:rPr>
              <a:t> Consommation d’une herbe de qualité au bon stade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v"/>
            </a:pPr>
            <a:endParaRPr lang="fr-FR" sz="2000" dirty="0">
              <a:latin typeface="Verdana" pitchFamily="34" charset="0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v"/>
            </a:pPr>
            <a:endParaRPr lang="fr-FR" sz="2000" dirty="0" smtClean="0">
              <a:latin typeface="Verdana" pitchFamily="34" charset="0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v"/>
            </a:pPr>
            <a:endParaRPr lang="fr-FR" sz="2000" dirty="0">
              <a:latin typeface="Verdana" pitchFamily="34" charset="0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v"/>
            </a:pPr>
            <a:endParaRPr lang="fr-FR" sz="2000" dirty="0" smtClean="0">
              <a:latin typeface="Verdana" pitchFamily="34" charset="0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fr-FR" sz="2000" dirty="0" smtClean="0">
                <a:latin typeface="Verdana" pitchFamily="34" charset="0"/>
              </a:rPr>
              <a:t> Limitation du tri de la part des animaux</a:t>
            </a:r>
            <a:endParaRPr lang="fr-FR" sz="2000" dirty="0">
              <a:latin typeface="Verdana" pitchFamily="34" charset="0"/>
            </a:endParaRP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01889"/>
              </p:ext>
            </p:extLst>
          </p:nvPr>
        </p:nvGraphicFramePr>
        <p:xfrm>
          <a:off x="2699792" y="3068960"/>
          <a:ext cx="5310277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/>
                <a:gridCol w="1505268"/>
                <a:gridCol w="1068705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UFL/kg MS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% MAT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6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Prairie permanente stade épi 10 cm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0,96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16,7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6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Prairie permanente début</a:t>
                      </a:r>
                      <a:r>
                        <a:rPr lang="fr-FR" sz="1600" baseline="0" dirty="0" smtClean="0">
                          <a:solidFill>
                            <a:schemeClr val="tx1"/>
                          </a:solidFill>
                        </a:rPr>
                        <a:t> épiaison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0,89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6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Prairie permanente stade floraison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0,66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66"/>
                    </a:solidFill>
                  </a:tcPr>
                </a:tc>
              </a:tr>
            </a:tbl>
          </a:graphicData>
        </a:graphic>
      </p:graphicFrame>
      <p:sp>
        <p:nvSpPr>
          <p:cNvPr id="3" name="Flèche droite 2"/>
          <p:cNvSpPr/>
          <p:nvPr/>
        </p:nvSpPr>
        <p:spPr>
          <a:xfrm>
            <a:off x="1691680" y="2204864"/>
            <a:ext cx="648072" cy="216024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1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8870348"/>
              </p:ext>
            </p:extLst>
          </p:nvPr>
        </p:nvGraphicFramePr>
        <p:xfrm>
          <a:off x="251520" y="1484784"/>
          <a:ext cx="8712969" cy="4536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008112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dirty="0" smtClean="0">
                <a:solidFill>
                  <a:srgbClr val="009139"/>
                </a:solidFill>
              </a:rPr>
              <a:t>Courbe de croissance </a:t>
            </a:r>
            <a:br>
              <a:rPr lang="fr-FR" dirty="0" smtClean="0">
                <a:solidFill>
                  <a:srgbClr val="009139"/>
                </a:solidFill>
              </a:rPr>
            </a:br>
            <a:r>
              <a:rPr lang="fr-FR" dirty="0" smtClean="0">
                <a:solidFill>
                  <a:srgbClr val="009139"/>
                </a:solidFill>
              </a:rPr>
              <a:t>en Pays de la Loire</a:t>
            </a:r>
            <a:endParaRPr lang="fr-FR" dirty="0">
              <a:solidFill>
                <a:srgbClr val="0091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30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229600" cy="11430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kern="1200" dirty="0" smtClean="0">
                <a:solidFill>
                  <a:srgbClr val="009139"/>
                </a:solidFill>
              </a:rPr>
              <a:t>Importance du stade des graminées</a:t>
            </a:r>
            <a:endParaRPr lang="fr-FR" kern="1200" dirty="0">
              <a:solidFill>
                <a:srgbClr val="009139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1"/>
          <a:stretch/>
        </p:blipFill>
        <p:spPr bwMode="auto">
          <a:xfrm>
            <a:off x="395536" y="1935416"/>
            <a:ext cx="8152046" cy="4922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79512" y="1196752"/>
            <a:ext cx="87849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+mn-lt"/>
              </a:rPr>
              <a:t>Gamme de valeur alimentaire de prairies exploitées à des stades différents. </a:t>
            </a:r>
          </a:p>
          <a:p>
            <a:r>
              <a:rPr lang="fr-FR" sz="1400" dirty="0" smtClean="0">
                <a:latin typeface="+mn-lt"/>
              </a:rPr>
              <a:t>Ingestion volontaire et apports énergétiques pour une VL standard alimentée à volonté (600 kg poids vif, 25 kg de production laitière potentielle). INRA, 2013</a:t>
            </a:r>
            <a:endParaRPr lang="fr-FR" sz="1400" dirty="0">
              <a:latin typeface="+mn-lt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563888" y="2518748"/>
            <a:ext cx="4824536" cy="694227"/>
          </a:xfrm>
          <a:prstGeom prst="ellipse">
            <a:avLst/>
          </a:prstGeom>
          <a:noFill/>
          <a:ln w="38100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3491880" y="5229200"/>
            <a:ext cx="4896544" cy="57606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78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5361037" cy="3847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763688" y="5805264"/>
            <a:ext cx="7368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+mj-lt"/>
              </a:rPr>
              <a:t>Source : projet LIFE – PTD // CAVEB, 2015-2016 – Poitou-Charentes</a:t>
            </a:r>
            <a:endParaRPr lang="fr-FR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075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393700" y="323945"/>
            <a:ext cx="4387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r>
              <a:rPr lang="fr-FR" sz="3200" dirty="0" smtClean="0">
                <a:solidFill>
                  <a:srgbClr val="009139"/>
                </a:solidFill>
                <a:latin typeface="Verdana" pitchFamily="34" charset="0"/>
              </a:rPr>
              <a:t>Repères de conduite</a:t>
            </a:r>
            <a:endParaRPr lang="fr-FR" sz="3200" dirty="0">
              <a:solidFill>
                <a:srgbClr val="009139"/>
              </a:solidFill>
              <a:latin typeface="Verdana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67544" y="1577112"/>
            <a:ext cx="806489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fr-FR" sz="2000" dirty="0" smtClean="0">
                <a:solidFill>
                  <a:srgbClr val="000000"/>
                </a:solidFill>
                <a:latin typeface="Verdana"/>
              </a:rPr>
              <a:t>Respecter des </a:t>
            </a:r>
            <a:r>
              <a:rPr lang="fr-FR" sz="2000" dirty="0" smtClean="0">
                <a:solidFill>
                  <a:srgbClr val="009900"/>
                </a:solidFill>
                <a:latin typeface="Verdana"/>
              </a:rPr>
              <a:t>temps de repousse de 25 à 35 jours</a:t>
            </a:r>
          </a:p>
          <a:p>
            <a:pPr marL="342900" indent="-342900">
              <a:buFont typeface="Wingdings" pitchFamily="2" charset="2"/>
              <a:buChar char="v"/>
            </a:pPr>
            <a:endParaRPr lang="fr-FR" sz="2000" dirty="0" smtClean="0">
              <a:solidFill>
                <a:srgbClr val="000000"/>
              </a:solidFill>
              <a:latin typeface="Verdana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fr-FR" sz="2000" dirty="0" smtClean="0">
                <a:solidFill>
                  <a:srgbClr val="000000"/>
                </a:solidFill>
                <a:latin typeface="Verdana"/>
              </a:rPr>
              <a:t>Diminution du temps de repousse avec dactyle et fétuque élevée: 18 à 21 jours</a:t>
            </a:r>
          </a:p>
          <a:p>
            <a:pPr marL="1252538" lvl="1"/>
            <a:r>
              <a:rPr lang="fr-FR" sz="1800" dirty="0">
                <a:latin typeface="+mn-lt"/>
              </a:rPr>
              <a:t>&gt;21 jours cycle strict RGA</a:t>
            </a:r>
          </a:p>
          <a:p>
            <a:pPr marL="1252538" lvl="1"/>
            <a:r>
              <a:rPr lang="fr-FR" sz="1800" dirty="0">
                <a:latin typeface="+mn-lt"/>
              </a:rPr>
              <a:t>Légumineuses </a:t>
            </a:r>
            <a:r>
              <a:rPr lang="fr-FR" sz="1800" dirty="0" err="1">
                <a:latin typeface="+mn-lt"/>
              </a:rPr>
              <a:t>bcp</a:t>
            </a:r>
            <a:r>
              <a:rPr lang="fr-FR" sz="1800" dirty="0">
                <a:latin typeface="+mn-lt"/>
              </a:rPr>
              <a:t> plus long</a:t>
            </a:r>
            <a:r>
              <a:rPr lang="fr-FR" sz="2000" dirty="0"/>
              <a:t>	</a:t>
            </a:r>
            <a:endParaRPr lang="fr-FR" sz="2000" dirty="0" smtClean="0">
              <a:solidFill>
                <a:srgbClr val="000000"/>
              </a:solidFill>
              <a:latin typeface="Verdana"/>
            </a:endParaRPr>
          </a:p>
          <a:p>
            <a:pPr marL="342900" indent="-342900">
              <a:buFont typeface="Wingdings" pitchFamily="2" charset="2"/>
              <a:buChar char="v"/>
            </a:pPr>
            <a:endParaRPr lang="fr-FR" sz="2000" dirty="0" smtClean="0">
              <a:solidFill>
                <a:srgbClr val="000000"/>
              </a:solidFill>
              <a:latin typeface="Verdana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fr-FR" sz="2000" dirty="0" smtClean="0">
                <a:solidFill>
                  <a:srgbClr val="000000"/>
                </a:solidFill>
                <a:latin typeface="Verdana"/>
              </a:rPr>
              <a:t>Des </a:t>
            </a:r>
            <a:r>
              <a:rPr lang="fr-FR" sz="2000" dirty="0" smtClean="0">
                <a:solidFill>
                  <a:srgbClr val="009900"/>
                </a:solidFill>
                <a:latin typeface="Verdana"/>
              </a:rPr>
              <a:t>temps de séjour &lt; 7 jours </a:t>
            </a:r>
            <a:r>
              <a:rPr lang="fr-FR" sz="2000" dirty="0" smtClean="0">
                <a:solidFill>
                  <a:srgbClr val="000000"/>
                </a:solidFill>
                <a:latin typeface="Verdana"/>
              </a:rPr>
              <a:t>: au-delà consommation des jeunes repousses</a:t>
            </a:r>
          </a:p>
          <a:p>
            <a:endParaRPr lang="fr-FR" sz="2000" dirty="0" smtClean="0">
              <a:solidFill>
                <a:srgbClr val="000000"/>
              </a:solidFill>
              <a:latin typeface="Verdana"/>
            </a:endParaRPr>
          </a:p>
          <a:p>
            <a:endParaRPr lang="fr-FR" sz="2000" dirty="0">
              <a:solidFill>
                <a:srgbClr val="000000"/>
              </a:solidFill>
              <a:latin typeface="Verdana"/>
            </a:endParaRPr>
          </a:p>
          <a:p>
            <a:r>
              <a:rPr lang="fr-FR" sz="1800" b="1" dirty="0" smtClean="0">
                <a:solidFill>
                  <a:srgbClr val="E40E4B"/>
                </a:solidFill>
                <a:latin typeface="Verdana"/>
              </a:rPr>
              <a:t>=&gt; D’où la nécessité de découper les parcelles et de faire tourner les animaux</a:t>
            </a:r>
          </a:p>
        </p:txBody>
      </p:sp>
    </p:spTree>
    <p:extLst>
      <p:ext uri="{BB962C8B-B14F-4D97-AF65-F5344CB8AC3E}">
        <p14:creationId xmlns:p14="http://schemas.microsoft.com/office/powerpoint/2010/main" val="318162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pâturage, c’est 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525963"/>
          </a:xfrm>
        </p:spPr>
        <p:txBody>
          <a:bodyPr/>
          <a:lstStyle/>
          <a:p>
            <a:r>
              <a:rPr lang="fr-FR" dirty="0" smtClean="0">
                <a:solidFill>
                  <a:schemeClr val="accent2"/>
                </a:solidFill>
              </a:rPr>
              <a:t>Trouver le juste équilibre entre l’offre et la demande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92896"/>
            <a:ext cx="2699792" cy="161987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83568" y="4265975"/>
            <a:ext cx="2699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fr-FR" sz="1800" b="1" dirty="0" smtClean="0">
                <a:solidFill>
                  <a:srgbClr val="009139"/>
                </a:solidFill>
                <a:latin typeface="Arial" charset="0"/>
              </a:rPr>
              <a:t>Une offre en herbe </a:t>
            </a:r>
            <a:r>
              <a:rPr lang="fr-FR" sz="1800" dirty="0" smtClean="0">
                <a:solidFill>
                  <a:srgbClr val="009139"/>
                </a:solidFill>
                <a:latin typeface="Arial" charset="0"/>
              </a:rPr>
              <a:t>variable au cours de la saison</a:t>
            </a:r>
            <a:endParaRPr lang="fr-FR" sz="1800" dirty="0">
              <a:solidFill>
                <a:srgbClr val="009139"/>
              </a:solidFill>
              <a:latin typeface="Arial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2" t="5082" r="9802" b="18694"/>
          <a:stretch/>
        </p:blipFill>
        <p:spPr>
          <a:xfrm>
            <a:off x="5436096" y="1952808"/>
            <a:ext cx="3096344" cy="179622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" t="6467" r="62890" b="24088"/>
          <a:stretch/>
        </p:blipFill>
        <p:spPr>
          <a:xfrm>
            <a:off x="6084168" y="3861048"/>
            <a:ext cx="1967136" cy="226107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436096" y="386104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fr-FR" sz="1800" b="1" dirty="0" smtClean="0">
                <a:solidFill>
                  <a:srgbClr val="000000"/>
                </a:solidFill>
                <a:latin typeface="Arial" charset="0"/>
              </a:rPr>
              <a:t>Une ingestion animale</a:t>
            </a:r>
            <a:endParaRPr lang="fr-FR" sz="18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275856" y="5169966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fr-FR" sz="1800" dirty="0" smtClean="0">
                <a:solidFill>
                  <a:srgbClr val="C00000"/>
                </a:solidFill>
                <a:latin typeface="Arial" charset="0"/>
              </a:rPr>
              <a:t>Sensibles à la météo,</a:t>
            </a:r>
          </a:p>
          <a:p>
            <a:pPr algn="ctr" eaLnBrk="1" hangingPunct="1"/>
            <a:r>
              <a:rPr lang="fr-FR" sz="1800" dirty="0" smtClean="0">
                <a:solidFill>
                  <a:srgbClr val="C00000"/>
                </a:solidFill>
                <a:latin typeface="Arial" charset="0"/>
              </a:rPr>
              <a:t>aux décisions de l’éleveur</a:t>
            </a:r>
            <a:endParaRPr lang="fr-FR" sz="1800" dirty="0">
              <a:solidFill>
                <a:srgbClr val="C00000"/>
              </a:solidFill>
              <a:latin typeface="Arial" charset="0"/>
            </a:endParaRPr>
          </a:p>
        </p:txBody>
      </p:sp>
      <p:sp>
        <p:nvSpPr>
          <p:cNvPr id="19" name="Chevron 18"/>
          <p:cNvSpPr/>
          <p:nvPr/>
        </p:nvSpPr>
        <p:spPr>
          <a:xfrm rot="16200000">
            <a:off x="4240375" y="4310401"/>
            <a:ext cx="288032" cy="258415"/>
          </a:xfrm>
          <a:prstGeom prst="chevron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fr-FR" sz="1800">
              <a:solidFill>
                <a:srgbClr val="000000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 rot="16200000">
            <a:off x="4240376" y="4598433"/>
            <a:ext cx="288032" cy="258415"/>
          </a:xfrm>
          <a:prstGeom prst="chevron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fr-FR" sz="1800">
              <a:solidFill>
                <a:srgbClr val="000000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 rot="16200000">
            <a:off x="4240375" y="4862379"/>
            <a:ext cx="288032" cy="258415"/>
          </a:xfrm>
          <a:prstGeom prst="chevron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fr-FR" sz="1800">
              <a:solidFill>
                <a:srgbClr val="000000"/>
              </a:solidFill>
            </a:endParaRPr>
          </a:p>
        </p:txBody>
      </p:sp>
      <p:sp>
        <p:nvSpPr>
          <p:cNvPr id="22" name="Flèche droite 21"/>
          <p:cNvSpPr/>
          <p:nvPr/>
        </p:nvSpPr>
        <p:spPr>
          <a:xfrm>
            <a:off x="3851920" y="2852936"/>
            <a:ext cx="1440160" cy="288032"/>
          </a:xfrm>
          <a:prstGeom prst="rightArrow">
            <a:avLst/>
          </a:prstGeom>
          <a:solidFill>
            <a:srgbClr val="008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fr-FR" sz="1800">
              <a:solidFill>
                <a:srgbClr val="FFFFFF"/>
              </a:solidFill>
            </a:endParaRPr>
          </a:p>
        </p:txBody>
      </p:sp>
      <p:sp>
        <p:nvSpPr>
          <p:cNvPr id="24" name="Flèche droite 23"/>
          <p:cNvSpPr/>
          <p:nvPr/>
        </p:nvSpPr>
        <p:spPr>
          <a:xfrm rot="10800000">
            <a:off x="3851920" y="3717032"/>
            <a:ext cx="1440160" cy="288032"/>
          </a:xfrm>
          <a:prstGeom prst="rightArrow">
            <a:avLst/>
          </a:prstGeom>
          <a:solidFill>
            <a:srgbClr val="008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fr-FR" sz="1800">
              <a:solidFill>
                <a:srgbClr val="FFFFFF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63888" y="321297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fr-FR" sz="1800" b="1" dirty="0" smtClean="0">
                <a:solidFill>
                  <a:srgbClr val="333399"/>
                </a:solidFill>
                <a:latin typeface="Arial" charset="0"/>
              </a:rPr>
              <a:t>Le pâturage</a:t>
            </a:r>
            <a:endParaRPr lang="fr-FR" sz="1800" b="1" dirty="0">
              <a:solidFill>
                <a:srgbClr val="333399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09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fr-FR" dirty="0" smtClean="0">
                <a:solidFill>
                  <a:srgbClr val="009139"/>
                </a:solidFill>
              </a:rPr>
              <a:t>Organisation du parcellaire</a:t>
            </a:r>
            <a:endParaRPr lang="fr-FR" dirty="0">
              <a:solidFill>
                <a:srgbClr val="00913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72208"/>
            <a:ext cx="8229600" cy="4637112"/>
          </a:xfrm>
        </p:spPr>
        <p:txBody>
          <a:bodyPr/>
          <a:lstStyle/>
          <a:p>
            <a:r>
              <a:rPr lang="fr-FR" dirty="0" smtClean="0"/>
              <a:t>Une phase de prévision avant la mise à l’herbe</a:t>
            </a:r>
          </a:p>
          <a:p>
            <a:pPr marL="457200" lvl="1" indent="0">
              <a:buNone/>
            </a:pPr>
            <a:r>
              <a:rPr lang="fr-FR" dirty="0" smtClean="0">
                <a:solidFill>
                  <a:srgbClr val="009139"/>
                </a:solidFill>
              </a:rPr>
              <a:t>La surface de base </a:t>
            </a:r>
            <a:r>
              <a:rPr lang="fr-FR" dirty="0" smtClean="0"/>
              <a:t>= surface à réserver aux couples mère-veau pour les nourrir à l’herbe en </a:t>
            </a:r>
            <a:r>
              <a:rPr lang="fr-FR" b="1" dirty="0" smtClean="0"/>
              <a:t>plein printemps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r>
              <a:rPr lang="fr-FR" dirty="0" smtClean="0">
                <a:solidFill>
                  <a:srgbClr val="009139"/>
                </a:solidFill>
              </a:rPr>
              <a:t>La surface complémentaire </a:t>
            </a:r>
            <a:r>
              <a:rPr lang="fr-FR" dirty="0" smtClean="0"/>
              <a:t>= surface nécessaire à la réalisation des stocks. Estimée à partir des besoins des animaux, en général ~ 50 % surface en herbe.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444500" lvl="1" indent="-342900">
              <a:buFont typeface="+mj-lt"/>
              <a:buAutoNum type="arabicParenR"/>
            </a:pPr>
            <a:r>
              <a:rPr lang="fr-FR" b="1" dirty="0" smtClean="0">
                <a:solidFill>
                  <a:srgbClr val="FF6600"/>
                </a:solidFill>
              </a:rPr>
              <a:t>Calibrer les lots</a:t>
            </a:r>
          </a:p>
          <a:p>
            <a:pPr marL="444500" lvl="1" indent="-342900">
              <a:buFont typeface="+mj-lt"/>
              <a:buAutoNum type="arabicParenR"/>
            </a:pPr>
            <a:r>
              <a:rPr lang="fr-FR" b="1" dirty="0" smtClean="0">
                <a:solidFill>
                  <a:srgbClr val="FF6600"/>
                </a:solidFill>
              </a:rPr>
              <a:t>Calculer la surface totale nécessaire par lot au printemps</a:t>
            </a:r>
          </a:p>
          <a:p>
            <a:pPr marL="444500" lvl="1" indent="-342900">
              <a:buFont typeface="+mj-lt"/>
              <a:buAutoNum type="arabicParenR"/>
            </a:pPr>
            <a:r>
              <a:rPr lang="fr-FR" b="1" dirty="0" smtClean="0">
                <a:solidFill>
                  <a:srgbClr val="FF6600"/>
                </a:solidFill>
              </a:rPr>
              <a:t>Affecter les parcelles aux lots d’animaux</a:t>
            </a:r>
          </a:p>
          <a:p>
            <a:pPr marL="444500" lvl="1" indent="-342900">
              <a:buFont typeface="+mj-lt"/>
              <a:buAutoNum type="arabicParenR"/>
            </a:pPr>
            <a:r>
              <a:rPr lang="fr-FR" b="1" dirty="0" smtClean="0">
                <a:solidFill>
                  <a:srgbClr val="FF6600"/>
                </a:solidFill>
              </a:rPr>
              <a:t>Prévoir le découpage des parcelles</a:t>
            </a:r>
          </a:p>
          <a:p>
            <a:pPr marL="444500" lvl="1" indent="-342900">
              <a:buFont typeface="+mj-lt"/>
              <a:buAutoNum type="arabicParenR"/>
            </a:pPr>
            <a:r>
              <a:rPr lang="fr-FR" b="1" dirty="0" smtClean="0">
                <a:solidFill>
                  <a:srgbClr val="FF6600"/>
                </a:solidFill>
              </a:rPr>
              <a:t>Vérifier le chargement instantané</a:t>
            </a:r>
          </a:p>
          <a:p>
            <a:pPr marL="444500" lvl="1" indent="-342900">
              <a:buFont typeface="+mj-lt"/>
              <a:buAutoNum type="arabicParenR"/>
            </a:pPr>
            <a:r>
              <a:rPr lang="fr-FR" b="1" dirty="0" smtClean="0">
                <a:solidFill>
                  <a:srgbClr val="FF6600"/>
                </a:solidFill>
              </a:rPr>
              <a:t>Prévoir l’abreuvement et la circulation des animaux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39552" y="1196752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>
                <a:solidFill>
                  <a:srgbClr val="3333CC"/>
                </a:solidFill>
                <a:latin typeface="Verdana"/>
              </a:rPr>
              <a:t>Système allaitant</a:t>
            </a:r>
            <a:endParaRPr lang="fr-FR" sz="2400" i="1" dirty="0">
              <a:solidFill>
                <a:srgbClr val="3333CC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5449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38062"/>
              </p:ext>
            </p:extLst>
          </p:nvPr>
        </p:nvGraphicFramePr>
        <p:xfrm>
          <a:off x="611560" y="2072248"/>
          <a:ext cx="7488832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316"/>
                <a:gridCol w="1360903"/>
                <a:gridCol w="1383157"/>
                <a:gridCol w="1347776"/>
                <a:gridCol w="1389680"/>
              </a:tblGrid>
              <a:tr h="216024">
                <a:tc rowSpan="2"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tx1"/>
                          </a:solidFill>
                        </a:rPr>
                        <a:t>Potentiel des prairies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tx1"/>
                          </a:solidFill>
                        </a:rPr>
                        <a:t>Charolaise (1)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tx1"/>
                          </a:solidFill>
                        </a:rPr>
                        <a:t>Limousine (2)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Vêlage de printemps (3)</a:t>
                      </a:r>
                      <a:endParaRPr lang="fr-FR" sz="14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Vêlage d’automne (4)</a:t>
                      </a:r>
                      <a:endParaRPr lang="fr-FR" sz="14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Vêlage de printemps (3)</a:t>
                      </a:r>
                      <a:endParaRPr lang="fr-FR" sz="14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Vêlage d’automne (4)</a:t>
                      </a:r>
                      <a:endParaRPr lang="fr-FR" sz="14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Elevé</a:t>
                      </a:r>
                      <a:r>
                        <a:rPr lang="fr-FR" sz="1400" b="1" baseline="0" dirty="0" smtClean="0"/>
                        <a:t> (8 TMS)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 smtClean="0"/>
                        <a:t>31 ares</a:t>
                      </a:r>
                      <a:endParaRPr lang="fr-FR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 smtClean="0"/>
                        <a:t>38 ares</a:t>
                      </a:r>
                      <a:endParaRPr lang="fr-FR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 smtClean="0"/>
                        <a:t>28 ares</a:t>
                      </a:r>
                      <a:endParaRPr lang="fr-FR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 smtClean="0"/>
                        <a:t>34 ares</a:t>
                      </a:r>
                      <a:endParaRPr lang="fr-FR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Moyen (6 TMS)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 smtClean="0"/>
                        <a:t>41 ares</a:t>
                      </a:r>
                      <a:endParaRPr lang="fr-FR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 smtClean="0"/>
                        <a:t>50 ares</a:t>
                      </a:r>
                      <a:endParaRPr lang="fr-FR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 smtClean="0"/>
                        <a:t>37 ares</a:t>
                      </a:r>
                      <a:endParaRPr lang="fr-FR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 smtClean="0"/>
                        <a:t>46 ares</a:t>
                      </a:r>
                      <a:endParaRPr lang="fr-FR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Faible (4 TMS)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 smtClean="0"/>
                        <a:t>62 ares</a:t>
                      </a:r>
                      <a:endParaRPr lang="fr-FR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 smtClean="0"/>
                        <a:t>76 ares</a:t>
                      </a:r>
                      <a:endParaRPr lang="fr-FR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 smtClean="0"/>
                        <a:t>56 ares</a:t>
                      </a:r>
                      <a:endParaRPr lang="fr-FR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 smtClean="0"/>
                        <a:t>68 ares</a:t>
                      </a:r>
                      <a:endParaRPr lang="fr-FR" sz="16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393700" y="188913"/>
            <a:ext cx="412766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r>
              <a:rPr lang="fr-FR" sz="3200" dirty="0" smtClean="0">
                <a:solidFill>
                  <a:srgbClr val="009139"/>
                </a:solidFill>
                <a:latin typeface="Verdana" pitchFamily="34" charset="0"/>
              </a:rPr>
              <a:t>Repères de surface</a:t>
            </a:r>
            <a:endParaRPr lang="fr-FR" sz="3200" dirty="0">
              <a:solidFill>
                <a:srgbClr val="009139"/>
              </a:solidFill>
              <a:latin typeface="Verdana" pitchFamily="34" charset="0"/>
            </a:endParaRPr>
          </a:p>
          <a:p>
            <a:r>
              <a:rPr lang="fr-FR" sz="2400" i="1" dirty="0">
                <a:solidFill>
                  <a:srgbClr val="009139"/>
                </a:solidFill>
                <a:latin typeface="Verdana" pitchFamily="34" charset="0"/>
              </a:rPr>
              <a:t>Troupeau allaitant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95536" y="1332057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+mn-lt"/>
              </a:rPr>
              <a:t>Besoins en surface au printemps par couple </a:t>
            </a:r>
            <a:r>
              <a:rPr lang="fr-FR" sz="1600" b="1" dirty="0" smtClean="0">
                <a:latin typeface="+mn-lt"/>
              </a:rPr>
              <a:t>mère-veau au printemps </a:t>
            </a:r>
          </a:p>
          <a:p>
            <a:r>
              <a:rPr lang="fr-FR" sz="1600" b="1" dirty="0" smtClean="0">
                <a:latin typeface="+mn-lt"/>
              </a:rPr>
              <a:t>(de la mise à l’herbe jusqu’au 15 juin)</a:t>
            </a:r>
            <a:endParaRPr lang="fr-FR" sz="1600" b="1" dirty="0">
              <a:latin typeface="+mn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23392" y="4491117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fr-FR" sz="1400" dirty="0" smtClean="0">
                <a:latin typeface="+mn-lt"/>
              </a:rPr>
              <a:t>Vaches de 750 kg, veaux de printemps 100 kg, veaux automne 290 kg</a:t>
            </a:r>
          </a:p>
          <a:p>
            <a:pPr marL="342900" indent="-342900">
              <a:buAutoNum type="arabicParenBoth"/>
            </a:pPr>
            <a:r>
              <a:rPr lang="fr-FR" sz="1400" dirty="0">
                <a:latin typeface="+mn-lt"/>
              </a:rPr>
              <a:t>Vaches de </a:t>
            </a:r>
            <a:r>
              <a:rPr lang="fr-FR" sz="1400" dirty="0" smtClean="0">
                <a:latin typeface="+mn-lt"/>
              </a:rPr>
              <a:t>700 </a:t>
            </a:r>
            <a:r>
              <a:rPr lang="fr-FR" sz="1400" dirty="0">
                <a:latin typeface="+mn-lt"/>
              </a:rPr>
              <a:t>kg, veaux de printemps </a:t>
            </a:r>
            <a:r>
              <a:rPr lang="fr-FR" sz="1400" dirty="0" smtClean="0">
                <a:latin typeface="+mn-lt"/>
              </a:rPr>
              <a:t>95 </a:t>
            </a:r>
            <a:r>
              <a:rPr lang="fr-FR" sz="1400" dirty="0">
                <a:latin typeface="+mn-lt"/>
              </a:rPr>
              <a:t>kg, veaux automne </a:t>
            </a:r>
            <a:r>
              <a:rPr lang="fr-FR" sz="1400" dirty="0" smtClean="0">
                <a:latin typeface="+mn-lt"/>
              </a:rPr>
              <a:t>275 kg</a:t>
            </a:r>
          </a:p>
          <a:p>
            <a:pPr marL="342900" indent="-342900">
              <a:buAutoNum type="arabicParenBoth"/>
            </a:pPr>
            <a:r>
              <a:rPr lang="fr-FR" sz="1400" dirty="0" smtClean="0">
                <a:latin typeface="+mn-lt"/>
              </a:rPr>
              <a:t>Vêlages de printemps au 15 mars</a:t>
            </a:r>
          </a:p>
          <a:p>
            <a:pPr marL="342900" indent="-342900">
              <a:buAutoNum type="arabicParenBoth"/>
            </a:pPr>
            <a:r>
              <a:rPr lang="fr-FR" sz="1400" dirty="0" smtClean="0">
                <a:latin typeface="+mn-lt"/>
              </a:rPr>
              <a:t>Vêlages d’automne au 20 septembre</a:t>
            </a:r>
            <a:endParaRPr lang="fr-F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69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21"/>
          <p:cNvSpPr txBox="1">
            <a:spLocks noChangeArrowheads="1"/>
          </p:cNvSpPr>
          <p:nvPr/>
        </p:nvSpPr>
        <p:spPr bwMode="auto">
          <a:xfrm>
            <a:off x="393700" y="188913"/>
            <a:ext cx="412766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r>
              <a:rPr lang="fr-FR" sz="3200" dirty="0" smtClean="0">
                <a:solidFill>
                  <a:srgbClr val="009139"/>
                </a:solidFill>
                <a:latin typeface="Verdana" pitchFamily="34" charset="0"/>
              </a:rPr>
              <a:t>Repères de surface</a:t>
            </a:r>
            <a:endParaRPr lang="fr-FR" sz="3200" dirty="0">
              <a:solidFill>
                <a:srgbClr val="009139"/>
              </a:solidFill>
              <a:latin typeface="Verdana" pitchFamily="34" charset="0"/>
            </a:endParaRPr>
          </a:p>
          <a:p>
            <a:r>
              <a:rPr lang="fr-FR" sz="2400" i="1" dirty="0">
                <a:solidFill>
                  <a:srgbClr val="009139"/>
                </a:solidFill>
                <a:latin typeface="Verdana" pitchFamily="34" charset="0"/>
              </a:rPr>
              <a:t>Troupeau allaitant</a:t>
            </a: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395288" y="1203325"/>
            <a:ext cx="8641208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fr-FR" sz="2400" dirty="0">
                <a:solidFill>
                  <a:srgbClr val="3333CC"/>
                </a:solidFill>
                <a:latin typeface="Verdana" pitchFamily="34" charset="0"/>
              </a:rPr>
              <a:t>Taille des parcelles adaptée à chaque lot</a:t>
            </a:r>
            <a:r>
              <a:rPr lang="fr-FR" sz="2400" dirty="0" smtClean="0">
                <a:solidFill>
                  <a:srgbClr val="3333CC"/>
                </a:solidFill>
                <a:latin typeface="Verdana" pitchFamily="34" charset="0"/>
              </a:rPr>
              <a:t>:</a:t>
            </a:r>
          </a:p>
          <a:p>
            <a:pPr>
              <a:buFont typeface="Wingdings" pitchFamily="2" charset="2"/>
              <a:buNone/>
            </a:pPr>
            <a:endParaRPr lang="fr-FR" sz="2400" dirty="0" smtClean="0">
              <a:solidFill>
                <a:srgbClr val="3333CC"/>
              </a:solidFill>
              <a:latin typeface="Verdana" pitchFamily="34" charset="0"/>
            </a:endParaRPr>
          </a:p>
          <a:p>
            <a:pPr marL="447675">
              <a:buFont typeface="Wingdings" pitchFamily="2" charset="2"/>
              <a:buNone/>
            </a:pPr>
            <a:r>
              <a:rPr lang="fr-FR" sz="2400" u="sng" dirty="0" smtClean="0">
                <a:solidFill>
                  <a:srgbClr val="009900"/>
                </a:solidFill>
                <a:latin typeface="Verdana" pitchFamily="34" charset="0"/>
              </a:rPr>
              <a:t>Vaches allaitantes:</a:t>
            </a:r>
            <a:endParaRPr lang="fr-FR" sz="2400" u="sng" dirty="0">
              <a:solidFill>
                <a:srgbClr val="009900"/>
              </a:solidFill>
              <a:latin typeface="Verdana" pitchFamily="34" charset="0"/>
            </a:endParaRPr>
          </a:p>
          <a:p>
            <a:pPr marL="447675">
              <a:buFont typeface="Wingdings" pitchFamily="2" charset="2"/>
              <a:buNone/>
            </a:pPr>
            <a:endParaRPr lang="fr-FR" sz="1000" dirty="0">
              <a:solidFill>
                <a:srgbClr val="3333CC"/>
              </a:solidFill>
              <a:latin typeface="Verdana" pitchFamily="34" charset="0"/>
            </a:endParaRPr>
          </a:p>
          <a:p>
            <a:pPr marL="790575" lvl="2" indent="-342900">
              <a:buFont typeface="Symbol"/>
              <a:buChar char="Þ"/>
            </a:pPr>
            <a:r>
              <a:rPr lang="fr-FR" sz="2000" dirty="0" smtClean="0">
                <a:latin typeface="Verdana" pitchFamily="34" charset="0"/>
              </a:rPr>
              <a:t>5 parcelles minimum par lot – 7 jours </a:t>
            </a:r>
            <a:r>
              <a:rPr lang="fr-FR" sz="2000" dirty="0">
                <a:latin typeface="Verdana" pitchFamily="34" charset="0"/>
              </a:rPr>
              <a:t>par </a:t>
            </a:r>
            <a:r>
              <a:rPr lang="fr-FR" sz="2000" dirty="0" smtClean="0">
                <a:latin typeface="Verdana" pitchFamily="34" charset="0"/>
              </a:rPr>
              <a:t>parcelle</a:t>
            </a:r>
          </a:p>
          <a:p>
            <a:pPr marL="447675" lvl="2"/>
            <a:r>
              <a:rPr lang="fr-FR" sz="1600" i="1" dirty="0" smtClean="0">
                <a:solidFill>
                  <a:srgbClr val="FF3300"/>
                </a:solidFill>
                <a:latin typeface="Verdana" pitchFamily="34" charset="0"/>
              </a:rPr>
              <a:t>6 à 10 ares/UGB – 5 parcelles de 6 ares/UGB </a:t>
            </a:r>
            <a:r>
              <a:rPr lang="fr-FR" sz="1600" i="1" dirty="0" smtClean="0">
                <a:solidFill>
                  <a:srgbClr val="FF3300"/>
                </a:solidFill>
                <a:latin typeface="Verdana" pitchFamily="34" charset="0"/>
                <a:sym typeface="Wingdings" pitchFamily="2" charset="2"/>
              </a:rPr>
              <a:t> système à 30 ares/UGB</a:t>
            </a:r>
          </a:p>
          <a:p>
            <a:pPr marL="447675" lvl="2"/>
            <a:r>
              <a:rPr lang="fr-FR" sz="1600" i="1" dirty="0" smtClean="0">
                <a:solidFill>
                  <a:srgbClr val="FF3300"/>
                </a:solidFill>
                <a:latin typeface="Verdana" pitchFamily="34" charset="0"/>
                <a:sym typeface="Wingdings" pitchFamily="2" charset="2"/>
              </a:rPr>
              <a:t>5 parcelles de 10 ares/UGB  système à 50 ares/UGB</a:t>
            </a:r>
            <a:endParaRPr lang="fr-FR" sz="1600" dirty="0">
              <a:solidFill>
                <a:srgbClr val="009900"/>
              </a:solidFill>
              <a:latin typeface="Verdana" pitchFamily="34" charset="0"/>
            </a:endParaRPr>
          </a:p>
          <a:p>
            <a:pPr marL="447675" lvl="2"/>
            <a:endParaRPr lang="fr-FR" sz="1600" dirty="0">
              <a:solidFill>
                <a:srgbClr val="000000"/>
              </a:solidFill>
              <a:latin typeface="Verdana" pitchFamily="34" charset="0"/>
            </a:endParaRPr>
          </a:p>
          <a:p>
            <a:pPr marL="447675" lvl="2">
              <a:buFont typeface="Wingdings" pitchFamily="2" charset="2"/>
              <a:buNone/>
            </a:pPr>
            <a:endParaRPr lang="fr-FR" sz="1000" dirty="0">
              <a:solidFill>
                <a:srgbClr val="000000"/>
              </a:solidFill>
              <a:latin typeface="Verdana" pitchFamily="34" charset="0"/>
            </a:endParaRPr>
          </a:p>
          <a:p>
            <a:pPr marL="447675" lvl="2"/>
            <a:endParaRPr lang="fr-FR" sz="1000" dirty="0">
              <a:solidFill>
                <a:srgbClr val="000000"/>
              </a:solidFill>
              <a:latin typeface="Verdana" pitchFamily="34" charset="0"/>
            </a:endParaRPr>
          </a:p>
          <a:p>
            <a:pPr marL="447675" lvl="2"/>
            <a:r>
              <a:rPr lang="fr-FR" sz="1000" dirty="0" smtClean="0">
                <a:solidFill>
                  <a:srgbClr val="000000"/>
                </a:solidFill>
                <a:latin typeface="Verdana" pitchFamily="34" charset="0"/>
              </a:rPr>
              <a:t> </a:t>
            </a:r>
            <a:endParaRPr lang="fr-FR" sz="1000" dirty="0">
              <a:solidFill>
                <a:srgbClr val="000000"/>
              </a:solidFill>
              <a:latin typeface="Verdana" pitchFamily="34" charset="0"/>
            </a:endParaRPr>
          </a:p>
          <a:p>
            <a:pPr marL="447675" lvl="2"/>
            <a:endParaRPr lang="fr-FR" sz="1000" dirty="0">
              <a:solidFill>
                <a:srgbClr val="000000"/>
              </a:solidFill>
              <a:latin typeface="Verdana" pitchFamily="34" charset="0"/>
            </a:endParaRPr>
          </a:p>
          <a:p>
            <a:pPr marL="447675" lvl="2"/>
            <a:r>
              <a:rPr lang="fr-FR" sz="2400" u="sng" dirty="0">
                <a:solidFill>
                  <a:srgbClr val="009900"/>
                </a:solidFill>
                <a:latin typeface="Verdana" pitchFamily="34" charset="0"/>
              </a:rPr>
              <a:t>Génisses:</a:t>
            </a:r>
            <a:r>
              <a:rPr lang="fr-FR" sz="20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fr-FR" sz="2000" dirty="0" smtClean="0">
                <a:solidFill>
                  <a:srgbClr val="000000"/>
                </a:solidFill>
                <a:latin typeface="Verdana" pitchFamily="34" charset="0"/>
              </a:rPr>
              <a:t> </a:t>
            </a:r>
          </a:p>
          <a:p>
            <a:pPr marL="447675" lvl="2"/>
            <a:r>
              <a:rPr lang="fr-FR" sz="2000" dirty="0" smtClean="0">
                <a:latin typeface="Verdana" pitchFamily="34" charset="0"/>
              </a:rPr>
              <a:t>4 </a:t>
            </a:r>
            <a:r>
              <a:rPr lang="fr-FR" sz="2000" dirty="0">
                <a:latin typeface="Verdana" pitchFamily="34" charset="0"/>
              </a:rPr>
              <a:t>à 5 parcelles – 7 </a:t>
            </a:r>
            <a:r>
              <a:rPr lang="fr-FR" sz="2000" dirty="0" smtClean="0">
                <a:latin typeface="Verdana" pitchFamily="34" charset="0"/>
              </a:rPr>
              <a:t>jours/parcelle</a:t>
            </a:r>
            <a:endParaRPr lang="fr-FR" sz="1000" dirty="0" smtClean="0">
              <a:latin typeface="Verdana" pitchFamily="34" charset="0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6142810" y="3414518"/>
            <a:ext cx="2446483" cy="2525463"/>
            <a:chOff x="6229973" y="3099781"/>
            <a:chExt cx="2446483" cy="2525463"/>
          </a:xfrm>
        </p:grpSpPr>
        <p:sp>
          <p:nvSpPr>
            <p:cNvPr id="6" name="Organigramme : Données 5"/>
            <p:cNvSpPr/>
            <p:nvPr/>
          </p:nvSpPr>
          <p:spPr>
            <a:xfrm rot="449230">
              <a:off x="6229973" y="3159382"/>
              <a:ext cx="573035" cy="2376060"/>
            </a:xfrm>
            <a:prstGeom prst="flowChartInputOutput">
              <a:avLst/>
            </a:prstGeom>
            <a:solidFill>
              <a:srgbClr val="0091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sp>
          <p:nvSpPr>
            <p:cNvPr id="7" name="Organigramme : Données 6"/>
            <p:cNvSpPr/>
            <p:nvPr/>
          </p:nvSpPr>
          <p:spPr>
            <a:xfrm>
              <a:off x="6588224" y="4437112"/>
              <a:ext cx="1008112" cy="1080120"/>
            </a:xfrm>
            <a:prstGeom prst="flowChartInputOutput">
              <a:avLst/>
            </a:prstGeom>
            <a:solidFill>
              <a:srgbClr val="0091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sp>
          <p:nvSpPr>
            <p:cNvPr id="8" name="Organigramme : Données 7"/>
            <p:cNvSpPr/>
            <p:nvPr/>
          </p:nvSpPr>
          <p:spPr>
            <a:xfrm>
              <a:off x="7452320" y="4437112"/>
              <a:ext cx="1008112" cy="1080120"/>
            </a:xfrm>
            <a:prstGeom prst="flowChartInputOutput">
              <a:avLst/>
            </a:prstGeom>
            <a:solidFill>
              <a:srgbClr val="0091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sp>
          <p:nvSpPr>
            <p:cNvPr id="9" name="Organigramme : Données 8"/>
            <p:cNvSpPr/>
            <p:nvPr/>
          </p:nvSpPr>
          <p:spPr>
            <a:xfrm>
              <a:off x="6804248" y="3212976"/>
              <a:ext cx="1008112" cy="1080120"/>
            </a:xfrm>
            <a:prstGeom prst="flowChartInputOutput">
              <a:avLst/>
            </a:prstGeom>
            <a:solidFill>
              <a:srgbClr val="0091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sp>
          <p:nvSpPr>
            <p:cNvPr id="10" name="Organigramme : Données 9"/>
            <p:cNvSpPr/>
            <p:nvPr/>
          </p:nvSpPr>
          <p:spPr>
            <a:xfrm>
              <a:off x="7668344" y="3212976"/>
              <a:ext cx="1008112" cy="1080120"/>
            </a:xfrm>
            <a:prstGeom prst="flowChartInputOutput">
              <a:avLst/>
            </a:prstGeom>
            <a:solidFill>
              <a:srgbClr val="0091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sp>
          <p:nvSpPr>
            <p:cNvPr id="11" name="Flèche courbée vers le bas 10"/>
            <p:cNvSpPr/>
            <p:nvPr/>
          </p:nvSpPr>
          <p:spPr>
            <a:xfrm rot="485176">
              <a:off x="6720626" y="3104964"/>
              <a:ext cx="720080" cy="216024"/>
            </a:xfrm>
            <a:prstGeom prst="curvedDownArrow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2" name="Flèche courbée vers le bas 11"/>
            <p:cNvSpPr/>
            <p:nvPr/>
          </p:nvSpPr>
          <p:spPr>
            <a:xfrm rot="485176">
              <a:off x="7596336" y="3099781"/>
              <a:ext cx="720080" cy="216024"/>
            </a:xfrm>
            <a:prstGeom prst="curvedDownArrow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3" name="Flèche courbée vers le bas 12"/>
            <p:cNvSpPr/>
            <p:nvPr/>
          </p:nvSpPr>
          <p:spPr>
            <a:xfrm rot="5400000">
              <a:off x="8071128" y="4239400"/>
              <a:ext cx="720080" cy="216024"/>
            </a:xfrm>
            <a:prstGeom prst="curvedDownArrow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4" name="Flèche courbée vers le bas 13"/>
            <p:cNvSpPr/>
            <p:nvPr/>
          </p:nvSpPr>
          <p:spPr>
            <a:xfrm rot="11223217">
              <a:off x="7102531" y="5409220"/>
              <a:ext cx="720080" cy="216024"/>
            </a:xfrm>
            <a:prstGeom prst="curvedDownArrow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5" name="Flèche courbée vers le bas 14"/>
            <p:cNvSpPr/>
            <p:nvPr/>
          </p:nvSpPr>
          <p:spPr>
            <a:xfrm rot="11356716">
              <a:off x="6292038" y="5443966"/>
              <a:ext cx="564497" cy="178593"/>
            </a:xfrm>
            <a:prstGeom prst="curvedDownArrow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0808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/>
          <p:cNvSpPr txBox="1"/>
          <p:nvPr/>
        </p:nvSpPr>
        <p:spPr>
          <a:xfrm>
            <a:off x="611560" y="1988840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smtClean="0">
                <a:latin typeface="+mn-lt"/>
              </a:rPr>
              <a:t>Repères de surface en génisses viande</a:t>
            </a:r>
            <a:endParaRPr lang="fr-FR" sz="1800" b="1" dirty="0">
              <a:latin typeface="+mn-lt"/>
            </a:endParaRPr>
          </a:p>
        </p:txBody>
      </p:sp>
      <p:graphicFrame>
        <p:nvGraphicFramePr>
          <p:cNvPr id="15" name="Tableau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67958"/>
              </p:ext>
            </p:extLst>
          </p:nvPr>
        </p:nvGraphicFramePr>
        <p:xfrm>
          <a:off x="683568" y="2471410"/>
          <a:ext cx="7023858" cy="178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457"/>
                <a:gridCol w="1271507"/>
                <a:gridCol w="1292298"/>
                <a:gridCol w="1292298"/>
                <a:gridCol w="1292298"/>
              </a:tblGrid>
              <a:tr h="216024">
                <a:tc rowSpan="2"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tx1"/>
                          </a:solidFill>
                        </a:rPr>
                        <a:t>Potentiel des prairies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tx1"/>
                          </a:solidFill>
                        </a:rPr>
                        <a:t>Poids à la mise</a:t>
                      </a:r>
                      <a:r>
                        <a:rPr lang="fr-FR" sz="1400" baseline="0" dirty="0" smtClean="0">
                          <a:solidFill>
                            <a:schemeClr val="tx1"/>
                          </a:solidFill>
                        </a:rPr>
                        <a:t> à l’herbe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300 kg</a:t>
                      </a:r>
                      <a:endParaRPr lang="fr-FR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400 kg</a:t>
                      </a:r>
                      <a:endParaRPr lang="fr-FR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500 kg</a:t>
                      </a:r>
                      <a:endParaRPr lang="fr-FR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600 kg</a:t>
                      </a:r>
                      <a:endParaRPr lang="fr-FR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Elevé</a:t>
                      </a:r>
                      <a:r>
                        <a:rPr lang="fr-FR" sz="1400" b="1" baseline="0" dirty="0" smtClean="0"/>
                        <a:t> (8 TMS)</a:t>
                      </a:r>
                      <a:endParaRPr lang="fr-FR" sz="1400" b="1" dirty="0"/>
                    </a:p>
                  </a:txBody>
                  <a:tcPr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 smtClean="0"/>
                        <a:t>13 ares</a:t>
                      </a:r>
                      <a:endParaRPr lang="fr-FR" sz="1400" b="0" dirty="0"/>
                    </a:p>
                  </a:txBody>
                  <a:tcPr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 smtClean="0"/>
                        <a:t>16 ares</a:t>
                      </a:r>
                      <a:endParaRPr lang="fr-FR" sz="1400" b="0" dirty="0"/>
                    </a:p>
                  </a:txBody>
                  <a:tcPr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 smtClean="0"/>
                        <a:t>19 ares</a:t>
                      </a:r>
                      <a:endParaRPr lang="fr-FR" sz="1400" b="0" dirty="0"/>
                    </a:p>
                  </a:txBody>
                  <a:tcPr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 smtClean="0"/>
                        <a:t>22 ares</a:t>
                      </a:r>
                      <a:endParaRPr lang="fr-FR" sz="1400" b="0" dirty="0"/>
                    </a:p>
                  </a:txBody>
                  <a:tcPr>
                    <a:solidFill>
                      <a:srgbClr val="FFD5D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Moyen (6 TMS)</a:t>
                      </a:r>
                      <a:endParaRPr lang="fr-FR" sz="1400" b="1" dirty="0"/>
                    </a:p>
                  </a:txBody>
                  <a:tcPr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 smtClean="0"/>
                        <a:t>18 ares</a:t>
                      </a:r>
                      <a:endParaRPr lang="fr-FR" sz="1400" b="0" dirty="0"/>
                    </a:p>
                  </a:txBody>
                  <a:tcPr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 smtClean="0"/>
                        <a:t>22 ares</a:t>
                      </a:r>
                      <a:endParaRPr lang="fr-FR" sz="1400" b="0" dirty="0"/>
                    </a:p>
                  </a:txBody>
                  <a:tcPr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 smtClean="0"/>
                        <a:t>25 ares</a:t>
                      </a:r>
                      <a:endParaRPr lang="fr-FR" sz="1400" b="0" dirty="0"/>
                    </a:p>
                  </a:txBody>
                  <a:tcPr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 smtClean="0"/>
                        <a:t>29 ares</a:t>
                      </a:r>
                      <a:endParaRPr lang="fr-FR" sz="1400" b="0" dirty="0"/>
                    </a:p>
                  </a:txBody>
                  <a:tcPr>
                    <a:solidFill>
                      <a:srgbClr val="FFB7B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Faible (4 TMS)</a:t>
                      </a:r>
                      <a:endParaRPr lang="fr-FR" sz="1400" b="1" dirty="0"/>
                    </a:p>
                  </a:txBody>
                  <a:tcPr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 smtClean="0"/>
                        <a:t>27 ares</a:t>
                      </a:r>
                      <a:endParaRPr lang="fr-FR" sz="1400" b="0" dirty="0"/>
                    </a:p>
                  </a:txBody>
                  <a:tcPr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 smtClean="0"/>
                        <a:t>33 ares</a:t>
                      </a:r>
                      <a:endParaRPr lang="fr-FR" sz="1400" b="0" dirty="0"/>
                    </a:p>
                  </a:txBody>
                  <a:tcPr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 smtClean="0"/>
                        <a:t>38 ares</a:t>
                      </a:r>
                      <a:endParaRPr lang="fr-FR" sz="1400" b="0" dirty="0"/>
                    </a:p>
                  </a:txBody>
                  <a:tcPr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 smtClean="0"/>
                        <a:t>43 ares</a:t>
                      </a:r>
                      <a:endParaRPr lang="fr-FR" sz="1400" b="0" dirty="0"/>
                    </a:p>
                  </a:txBody>
                  <a:tcPr>
                    <a:solidFill>
                      <a:srgbClr val="FFD5D5"/>
                    </a:solidFill>
                  </a:tcPr>
                </a:tc>
              </a:tr>
            </a:tbl>
          </a:graphicData>
        </a:graphic>
      </p:graphicFrame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393700" y="188913"/>
            <a:ext cx="412766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r>
              <a:rPr lang="fr-FR" sz="3200" dirty="0" smtClean="0">
                <a:solidFill>
                  <a:srgbClr val="009139"/>
                </a:solidFill>
                <a:latin typeface="Verdana" pitchFamily="34" charset="0"/>
              </a:rPr>
              <a:t>Repères de surface</a:t>
            </a:r>
            <a:endParaRPr lang="fr-FR" sz="3200" dirty="0">
              <a:solidFill>
                <a:srgbClr val="009139"/>
              </a:solidFill>
              <a:latin typeface="Verdana" pitchFamily="34" charset="0"/>
            </a:endParaRPr>
          </a:p>
          <a:p>
            <a:r>
              <a:rPr lang="fr-FR" sz="2400" i="1" dirty="0">
                <a:solidFill>
                  <a:srgbClr val="009139"/>
                </a:solidFill>
                <a:latin typeface="Verdana" pitchFamily="34" charset="0"/>
              </a:rPr>
              <a:t>Troupeau allaitant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971600" y="4653136"/>
            <a:ext cx="6336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fr-FR" sz="2000" dirty="0" smtClean="0">
                <a:latin typeface="Verdana" pitchFamily="34" charset="0"/>
              </a:rPr>
              <a:t>Génisses de moins d’un an : </a:t>
            </a:r>
            <a:r>
              <a:rPr lang="fr-FR" sz="2000" dirty="0">
                <a:latin typeface="Verdana" pitchFamily="34" charset="0"/>
              </a:rPr>
              <a:t>1 are/mois </a:t>
            </a:r>
            <a:r>
              <a:rPr lang="fr-FR" sz="2000" dirty="0" smtClean="0">
                <a:latin typeface="Verdana" pitchFamily="34" charset="0"/>
              </a:rPr>
              <a:t>d’âge</a:t>
            </a:r>
            <a:endParaRPr lang="fr-FR" sz="200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88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0"/>
          <p:cNvSpPr txBox="1">
            <a:spLocks noChangeArrowheads="1"/>
          </p:cNvSpPr>
          <p:nvPr/>
        </p:nvSpPr>
        <p:spPr bwMode="auto">
          <a:xfrm>
            <a:off x="395288" y="1124744"/>
            <a:ext cx="8748712" cy="463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>
              <a:buFont typeface="Wingdings" pitchFamily="2" charset="2"/>
              <a:buNone/>
            </a:pPr>
            <a:endParaRPr lang="fr-FR" sz="1000" dirty="0">
              <a:solidFill>
                <a:srgbClr val="3333CC"/>
              </a:solidFill>
              <a:latin typeface="Verdana" pitchFamily="34" charset="0"/>
            </a:endParaRPr>
          </a:p>
          <a:p>
            <a:pPr marL="88900" lvl="2"/>
            <a:r>
              <a:rPr lang="fr-FR" sz="2000" b="1" dirty="0" smtClean="0">
                <a:solidFill>
                  <a:srgbClr val="800080"/>
                </a:solidFill>
                <a:latin typeface="Verdana" pitchFamily="34" charset="0"/>
              </a:rPr>
              <a:t>Repère simple : 1 </a:t>
            </a:r>
            <a:r>
              <a:rPr lang="fr-FR" sz="2000" b="1" dirty="0">
                <a:solidFill>
                  <a:srgbClr val="800080"/>
                </a:solidFill>
                <a:latin typeface="Verdana" pitchFamily="34" charset="0"/>
              </a:rPr>
              <a:t>are/VL/jour </a:t>
            </a:r>
            <a:r>
              <a:rPr lang="fr-FR" sz="2000" dirty="0">
                <a:latin typeface="Verdana" pitchFamily="34" charset="0"/>
              </a:rPr>
              <a:t>- 3 </a:t>
            </a:r>
            <a:r>
              <a:rPr lang="fr-FR" sz="2000" dirty="0" smtClean="0">
                <a:latin typeface="Verdana" pitchFamily="34" charset="0"/>
              </a:rPr>
              <a:t>jours </a:t>
            </a:r>
            <a:r>
              <a:rPr lang="fr-FR" sz="2000" dirty="0">
                <a:latin typeface="Verdana" pitchFamily="34" charset="0"/>
              </a:rPr>
              <a:t>par </a:t>
            </a:r>
            <a:r>
              <a:rPr lang="fr-FR" sz="2000" dirty="0" smtClean="0">
                <a:latin typeface="Verdana" pitchFamily="34" charset="0"/>
              </a:rPr>
              <a:t>parcelle</a:t>
            </a:r>
          </a:p>
          <a:p>
            <a:pPr marL="88900" lvl="2"/>
            <a:endParaRPr lang="fr-FR" sz="300" i="1" dirty="0">
              <a:solidFill>
                <a:srgbClr val="FF3300"/>
              </a:solidFill>
              <a:latin typeface="Verdana" pitchFamily="34" charset="0"/>
            </a:endParaRPr>
          </a:p>
          <a:p>
            <a:pPr marL="88900" lvl="2"/>
            <a:r>
              <a:rPr lang="fr-FR" sz="1600" i="1" dirty="0">
                <a:latin typeface="Verdana" pitchFamily="34" charset="0"/>
              </a:rPr>
              <a:t>Exemple : 3 </a:t>
            </a:r>
            <a:r>
              <a:rPr lang="fr-FR" sz="1600" i="1" dirty="0" smtClean="0">
                <a:latin typeface="Verdana" pitchFamily="34" charset="0"/>
              </a:rPr>
              <a:t>jours/parcelle - </a:t>
            </a:r>
            <a:r>
              <a:rPr lang="fr-FR" sz="1600" i="1" dirty="0">
                <a:latin typeface="Verdana" pitchFamily="34" charset="0"/>
              </a:rPr>
              <a:t>1 lot de 40 VL : paddocks de 1,20 </a:t>
            </a:r>
            <a:r>
              <a:rPr lang="fr-FR" sz="1600" i="1" dirty="0" smtClean="0">
                <a:latin typeface="Verdana" pitchFamily="34" charset="0"/>
              </a:rPr>
              <a:t>ha/3 jours</a:t>
            </a:r>
            <a:endParaRPr lang="fr-FR" sz="1600" dirty="0">
              <a:latin typeface="Verdana" pitchFamily="34" charset="0"/>
            </a:endParaRPr>
          </a:p>
          <a:p>
            <a:pPr lvl="2"/>
            <a:endParaRPr lang="fr-FR" sz="1600" dirty="0">
              <a:solidFill>
                <a:srgbClr val="000000"/>
              </a:solidFill>
              <a:latin typeface="Verdana" pitchFamily="34" charset="0"/>
            </a:endParaRPr>
          </a:p>
          <a:p>
            <a:pPr marL="88900" lvl="2"/>
            <a:r>
              <a:rPr lang="fr-FR" sz="2000" dirty="0" smtClean="0">
                <a:solidFill>
                  <a:srgbClr val="009900"/>
                </a:solidFill>
                <a:latin typeface="Verdana" pitchFamily="34" charset="0"/>
              </a:rPr>
              <a:t>8 </a:t>
            </a:r>
            <a:r>
              <a:rPr lang="fr-FR" sz="2000" dirty="0">
                <a:solidFill>
                  <a:srgbClr val="009900"/>
                </a:solidFill>
                <a:latin typeface="Verdana" pitchFamily="34" charset="0"/>
              </a:rPr>
              <a:t>à 12 parcelles </a:t>
            </a:r>
            <a:r>
              <a:rPr lang="fr-FR" sz="2000" dirty="0">
                <a:solidFill>
                  <a:srgbClr val="000000"/>
                </a:solidFill>
                <a:latin typeface="Verdana" pitchFamily="34" charset="0"/>
              </a:rPr>
              <a:t>par </a:t>
            </a:r>
            <a:r>
              <a:rPr lang="fr-FR" sz="2000" dirty="0" smtClean="0">
                <a:solidFill>
                  <a:srgbClr val="000000"/>
                </a:solidFill>
                <a:latin typeface="Verdana" pitchFamily="34" charset="0"/>
              </a:rPr>
              <a:t>lot</a:t>
            </a:r>
          </a:p>
          <a:p>
            <a:pPr lvl="2"/>
            <a:endParaRPr lang="fr-FR" sz="1000" dirty="0" smtClean="0">
              <a:solidFill>
                <a:srgbClr val="000000"/>
              </a:solidFill>
              <a:latin typeface="Verdana" pitchFamily="34" charset="0"/>
            </a:endParaRPr>
          </a:p>
          <a:p>
            <a:pPr lvl="2"/>
            <a:endParaRPr lang="fr-FR" sz="1000" dirty="0">
              <a:solidFill>
                <a:srgbClr val="000000"/>
              </a:solidFill>
              <a:latin typeface="Verdana" pitchFamily="34" charset="0"/>
            </a:endParaRPr>
          </a:p>
          <a:p>
            <a:pPr marL="1612900" lvl="2"/>
            <a:r>
              <a:rPr lang="fr-FR" sz="1800" b="1" dirty="0" smtClean="0">
                <a:solidFill>
                  <a:srgbClr val="000000"/>
                </a:solidFill>
                <a:latin typeface="Verdana" pitchFamily="34" charset="0"/>
              </a:rPr>
              <a:t>Parcelles </a:t>
            </a:r>
            <a:r>
              <a:rPr lang="fr-FR" sz="1800" b="1" dirty="0">
                <a:solidFill>
                  <a:srgbClr val="000000"/>
                </a:solidFill>
                <a:latin typeface="Verdana" pitchFamily="34" charset="0"/>
              </a:rPr>
              <a:t>jour/nuit distinctes:</a:t>
            </a:r>
          </a:p>
          <a:p>
            <a:pPr marL="1612900" lvl="2"/>
            <a:r>
              <a:rPr lang="fr-FR" sz="2000" dirty="0">
                <a:solidFill>
                  <a:srgbClr val="009900"/>
                </a:solidFill>
                <a:latin typeface="Verdana" pitchFamily="34" charset="0"/>
              </a:rPr>
              <a:t>0,6 are/VL/jour – 3 jours</a:t>
            </a:r>
            <a:r>
              <a:rPr lang="fr-FR" sz="20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fr-FR" sz="1600" i="1" dirty="0">
                <a:solidFill>
                  <a:srgbClr val="FF0000"/>
                </a:solidFill>
                <a:latin typeface="Verdana" pitchFamily="34" charset="0"/>
              </a:rPr>
              <a:t>soit 1,8 are/VL</a:t>
            </a:r>
          </a:p>
          <a:p>
            <a:pPr marL="1612900" lvl="2"/>
            <a:r>
              <a:rPr lang="fr-FR" sz="2000" dirty="0">
                <a:solidFill>
                  <a:srgbClr val="009900"/>
                </a:solidFill>
                <a:latin typeface="Verdana" pitchFamily="34" charset="0"/>
              </a:rPr>
              <a:t>0,4 are/VL/nuit – 7 nuits</a:t>
            </a:r>
            <a:r>
              <a:rPr lang="fr-FR" sz="200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fr-FR" sz="1600" i="1" dirty="0">
                <a:solidFill>
                  <a:srgbClr val="FF0000"/>
                </a:solidFill>
                <a:latin typeface="Verdana" pitchFamily="34" charset="0"/>
              </a:rPr>
              <a:t>soit 2,8 </a:t>
            </a:r>
            <a:r>
              <a:rPr lang="fr-FR" sz="1600" i="1" dirty="0" smtClean="0">
                <a:solidFill>
                  <a:srgbClr val="FF0000"/>
                </a:solidFill>
                <a:latin typeface="Verdana" pitchFamily="34" charset="0"/>
              </a:rPr>
              <a:t>ares/VL</a:t>
            </a:r>
          </a:p>
          <a:p>
            <a:pPr>
              <a:defRPr/>
            </a:pPr>
            <a:endParaRPr lang="fr-FR" sz="2400" dirty="0" smtClean="0">
              <a:solidFill>
                <a:srgbClr val="3333CC"/>
              </a:solidFill>
              <a:latin typeface="Verdana" pitchFamily="34" charset="0"/>
            </a:endParaRPr>
          </a:p>
          <a:p>
            <a:pPr>
              <a:defRPr/>
            </a:pPr>
            <a:r>
              <a:rPr lang="fr-FR" sz="2400" u="sng" dirty="0" smtClean="0">
                <a:latin typeface="Verdana" pitchFamily="34" charset="0"/>
              </a:rPr>
              <a:t>Pâturage </a:t>
            </a:r>
            <a:r>
              <a:rPr lang="fr-FR" sz="2400" u="sng" dirty="0">
                <a:latin typeface="Verdana" pitchFamily="34" charset="0"/>
              </a:rPr>
              <a:t>tournant simplifié:</a:t>
            </a:r>
          </a:p>
          <a:p>
            <a:pPr>
              <a:defRPr/>
            </a:pPr>
            <a:endParaRPr lang="fr-FR" sz="1000" dirty="0">
              <a:solidFill>
                <a:srgbClr val="3333CC"/>
              </a:solidFill>
              <a:latin typeface="Verdana" pitchFamily="34" charset="0"/>
            </a:endParaRPr>
          </a:p>
          <a:p>
            <a:pPr marL="88900" lvl="2">
              <a:defRPr/>
            </a:pPr>
            <a:r>
              <a:rPr lang="fr-FR" sz="2000" dirty="0" smtClean="0">
                <a:solidFill>
                  <a:srgbClr val="009900"/>
                </a:solidFill>
                <a:latin typeface="Verdana" pitchFamily="34" charset="0"/>
              </a:rPr>
              <a:t>3 à 4 parcelles </a:t>
            </a:r>
            <a:r>
              <a:rPr lang="fr-FR" sz="2000" dirty="0">
                <a:solidFill>
                  <a:srgbClr val="009900"/>
                </a:solidFill>
                <a:latin typeface="Verdana" pitchFamily="34" charset="0"/>
              </a:rPr>
              <a:t>– 7 </a:t>
            </a:r>
            <a:r>
              <a:rPr lang="fr-FR" sz="2000" dirty="0" smtClean="0">
                <a:solidFill>
                  <a:srgbClr val="009900"/>
                </a:solidFill>
                <a:latin typeface="Verdana" pitchFamily="34" charset="0"/>
              </a:rPr>
              <a:t>à 10 jours </a:t>
            </a:r>
            <a:r>
              <a:rPr lang="fr-FR" sz="2000" dirty="0">
                <a:solidFill>
                  <a:srgbClr val="009900"/>
                </a:solidFill>
                <a:latin typeface="Verdana" pitchFamily="34" charset="0"/>
              </a:rPr>
              <a:t>par parcelle</a:t>
            </a:r>
          </a:p>
          <a:p>
            <a:pPr marL="88900" lvl="2">
              <a:defRPr/>
            </a:pPr>
            <a:r>
              <a:rPr lang="fr-FR" sz="1000" dirty="0">
                <a:solidFill>
                  <a:srgbClr val="000000"/>
                </a:solidFill>
                <a:latin typeface="Verdana" pitchFamily="34" charset="0"/>
              </a:rPr>
              <a:t> </a:t>
            </a:r>
          </a:p>
          <a:p>
            <a:pPr marL="88900" lvl="2">
              <a:defRPr/>
            </a:pPr>
            <a:r>
              <a:rPr lang="fr-FR" sz="2000" dirty="0">
                <a:solidFill>
                  <a:srgbClr val="000000"/>
                </a:solidFill>
                <a:latin typeface="Verdana"/>
              </a:rPr>
              <a:t>Changement de parcelle lorsque la production laitière diminue de 10 % par rapport au maximum produit en 3</a:t>
            </a:r>
            <a:r>
              <a:rPr lang="fr-FR" sz="2000" baseline="30000" dirty="0">
                <a:solidFill>
                  <a:srgbClr val="000000"/>
                </a:solidFill>
                <a:latin typeface="Verdana"/>
              </a:rPr>
              <a:t>ème</a:t>
            </a:r>
            <a:r>
              <a:rPr lang="fr-FR" sz="2000" dirty="0">
                <a:solidFill>
                  <a:srgbClr val="000000"/>
                </a:solidFill>
                <a:latin typeface="Verdana"/>
              </a:rPr>
              <a:t> et 4</a:t>
            </a:r>
            <a:r>
              <a:rPr lang="fr-FR" sz="2000" baseline="30000" dirty="0">
                <a:solidFill>
                  <a:srgbClr val="000000"/>
                </a:solidFill>
                <a:latin typeface="Verdana"/>
              </a:rPr>
              <a:t>ème</a:t>
            </a:r>
            <a:r>
              <a:rPr lang="fr-FR" sz="2000" dirty="0">
                <a:solidFill>
                  <a:srgbClr val="000000"/>
                </a:solidFill>
                <a:latin typeface="Verdana"/>
              </a:rPr>
              <a:t> </a:t>
            </a:r>
            <a:r>
              <a:rPr lang="fr-FR" sz="2000" dirty="0" smtClean="0">
                <a:solidFill>
                  <a:srgbClr val="000000"/>
                </a:solidFill>
                <a:latin typeface="Verdana"/>
              </a:rPr>
              <a:t>jour</a:t>
            </a:r>
            <a:endParaRPr lang="fr-FR" sz="200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435" name="Text Box 21"/>
          <p:cNvSpPr txBox="1">
            <a:spLocks noChangeArrowheads="1"/>
          </p:cNvSpPr>
          <p:nvPr/>
        </p:nvSpPr>
        <p:spPr bwMode="auto">
          <a:xfrm>
            <a:off x="393700" y="188913"/>
            <a:ext cx="427193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009139"/>
                </a:solidFill>
                <a:latin typeface="Verdana" pitchFamily="34" charset="0"/>
                <a:cs typeface="Arial" charset="0"/>
              </a:defRPr>
            </a:lvl1pPr>
            <a:lvl2pPr marL="742950" indent="-285750">
              <a:defRPr sz="1400"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Times" pitchFamily="18" charset="0"/>
                <a:cs typeface="Arial" charset="0"/>
              </a:defRPr>
            </a:lvl9pPr>
          </a:lstStyle>
          <a:p>
            <a:r>
              <a:rPr lang="fr-FR" dirty="0"/>
              <a:t>Repères de surface </a:t>
            </a:r>
          </a:p>
          <a:p>
            <a:r>
              <a:rPr lang="fr-FR" sz="2400" i="1" dirty="0"/>
              <a:t>Troupeau laitier</a:t>
            </a:r>
          </a:p>
        </p:txBody>
      </p:sp>
    </p:spTree>
    <p:extLst>
      <p:ext uri="{BB962C8B-B14F-4D97-AF65-F5344CB8AC3E}">
        <p14:creationId xmlns:p14="http://schemas.microsoft.com/office/powerpoint/2010/main" val="3417577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/>
          <a:lstStyle/>
          <a:p>
            <a:pPr marL="0" lvl="2" indent="0">
              <a:buNone/>
            </a:pPr>
            <a:r>
              <a:rPr lang="fr-FR" sz="1600" b="1" dirty="0" smtClean="0">
                <a:latin typeface="Verdana" pitchFamily="34" charset="0"/>
              </a:rPr>
              <a:t>Surface totale nécessaire au printemps pour les génisses </a:t>
            </a:r>
            <a:r>
              <a:rPr lang="fr-FR" sz="1600" b="1" dirty="0">
                <a:latin typeface="Verdana" pitchFamily="34" charset="0"/>
              </a:rPr>
              <a:t>laitières :</a:t>
            </a:r>
          </a:p>
          <a:p>
            <a:pPr marL="0" lvl="2" indent="0">
              <a:buNone/>
            </a:pPr>
            <a:endParaRPr lang="fr-FR" sz="1600" b="1" dirty="0" smtClean="0">
              <a:latin typeface="Verdana" pitchFamily="34" charset="0"/>
            </a:endParaRPr>
          </a:p>
          <a:p>
            <a:pPr marL="0" lvl="2" indent="0">
              <a:buNone/>
            </a:pPr>
            <a:r>
              <a:rPr lang="fr-FR" dirty="0" smtClean="0">
                <a:latin typeface="Verdana" pitchFamily="34" charset="0"/>
              </a:rPr>
              <a:t>G0 </a:t>
            </a:r>
            <a:r>
              <a:rPr lang="fr-FR" dirty="0">
                <a:latin typeface="Verdana" pitchFamily="34" charset="0"/>
              </a:rPr>
              <a:t>: 1 are/mois d’âge</a:t>
            </a:r>
          </a:p>
          <a:p>
            <a:pPr marL="0" lvl="2" indent="0">
              <a:buNone/>
            </a:pPr>
            <a:r>
              <a:rPr lang="fr-FR" dirty="0">
                <a:latin typeface="Verdana" pitchFamily="34" charset="0"/>
              </a:rPr>
              <a:t>G1 : 15 ares</a:t>
            </a:r>
          </a:p>
          <a:p>
            <a:pPr marL="0" lvl="2" indent="0">
              <a:buNone/>
            </a:pPr>
            <a:r>
              <a:rPr lang="fr-FR" dirty="0">
                <a:latin typeface="Verdana" pitchFamily="34" charset="0"/>
              </a:rPr>
              <a:t>G2 : 20 </a:t>
            </a:r>
            <a:r>
              <a:rPr lang="fr-FR" dirty="0" smtClean="0">
                <a:latin typeface="Verdana" pitchFamily="34" charset="0"/>
              </a:rPr>
              <a:t>ares</a:t>
            </a:r>
            <a:endParaRPr lang="fr-FR" dirty="0">
              <a:latin typeface="Verdana" pitchFamily="34" charset="0"/>
            </a:endParaRPr>
          </a:p>
        </p:txBody>
      </p:sp>
      <p:sp>
        <p:nvSpPr>
          <p:cNvPr id="5" name="Text Box 21"/>
          <p:cNvSpPr txBox="1">
            <a:spLocks noChangeArrowheads="1"/>
          </p:cNvSpPr>
          <p:nvPr/>
        </p:nvSpPr>
        <p:spPr bwMode="auto">
          <a:xfrm>
            <a:off x="393700" y="188913"/>
            <a:ext cx="427193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009139"/>
                </a:solidFill>
                <a:latin typeface="Verdana" pitchFamily="34" charset="0"/>
                <a:cs typeface="Arial" charset="0"/>
              </a:defRPr>
            </a:lvl1pPr>
            <a:lvl2pPr marL="742950" indent="-285750">
              <a:defRPr sz="1400"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Times" pitchFamily="18" charset="0"/>
                <a:cs typeface="Arial" charset="0"/>
              </a:defRPr>
            </a:lvl9pPr>
          </a:lstStyle>
          <a:p>
            <a:r>
              <a:rPr lang="fr-FR" dirty="0"/>
              <a:t>Repères de surface </a:t>
            </a:r>
          </a:p>
          <a:p>
            <a:r>
              <a:rPr lang="fr-FR" sz="2400" i="1" dirty="0"/>
              <a:t>Troupeau laitier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 bwMode="auto">
          <a:xfrm>
            <a:off x="367452" y="3465004"/>
            <a:ext cx="5196756" cy="2772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913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fr-FR" sz="1600" i="1" dirty="0" smtClean="0">
                <a:solidFill>
                  <a:schemeClr val="tx1"/>
                </a:solidFill>
              </a:rPr>
              <a:t>Exemple : 15 génisses de 20 mois</a:t>
            </a:r>
          </a:p>
          <a:p>
            <a:pPr marL="0" indent="0">
              <a:buFontTx/>
              <a:buNone/>
            </a:pPr>
            <a:endParaRPr lang="fr-FR" sz="1000" i="1" dirty="0" smtClean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r>
              <a:rPr lang="fr-FR" sz="1600" i="1" dirty="0" smtClean="0">
                <a:solidFill>
                  <a:schemeClr val="tx1"/>
                </a:solidFill>
              </a:rPr>
              <a:t>Besoin en surface totale  pour le pâturage du printemps : 15 x 20 = 3 ha</a:t>
            </a:r>
          </a:p>
          <a:p>
            <a:pPr marL="0" indent="0">
              <a:buFontTx/>
              <a:buNone/>
            </a:pPr>
            <a:endParaRPr lang="fr-FR" sz="1000" i="1" dirty="0" smtClean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r>
              <a:rPr lang="fr-FR" sz="1600" i="1" dirty="0" smtClean="0">
                <a:solidFill>
                  <a:schemeClr val="tx1"/>
                </a:solidFill>
              </a:rPr>
              <a:t>Temps de séjour de 7 jours/parcelle </a:t>
            </a:r>
          </a:p>
          <a:p>
            <a:pPr marL="0" indent="0">
              <a:buFontTx/>
              <a:buNone/>
            </a:pPr>
            <a:r>
              <a:rPr lang="fr-FR" sz="1600" i="1" dirty="0" smtClean="0">
                <a:solidFill>
                  <a:schemeClr val="tx1"/>
                </a:solidFill>
              </a:rPr>
              <a:t>=&gt; découpage en 5 parcelles</a:t>
            </a:r>
          </a:p>
          <a:p>
            <a:pPr marL="0" indent="0">
              <a:buFontTx/>
              <a:buNone/>
            </a:pPr>
            <a:endParaRPr lang="fr-FR" sz="1000" i="1" dirty="0" smtClean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r>
              <a:rPr lang="fr-FR" sz="1600" i="1" dirty="0" smtClean="0">
                <a:solidFill>
                  <a:schemeClr val="tx1"/>
                </a:solidFill>
              </a:rPr>
              <a:t>3 ha / 5 = 0,6 ha =&gt; 5 parcelles de 0,6 ha, changement toutes les semaines</a:t>
            </a:r>
            <a:endParaRPr lang="fr-FR" sz="1600" i="1" dirty="0">
              <a:solidFill>
                <a:schemeClr val="tx1"/>
              </a:solidFill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6229973" y="3099781"/>
            <a:ext cx="2446483" cy="2525463"/>
            <a:chOff x="6229973" y="3099781"/>
            <a:chExt cx="2446483" cy="2525463"/>
          </a:xfrm>
        </p:grpSpPr>
        <p:sp>
          <p:nvSpPr>
            <p:cNvPr id="6" name="Organigramme : Données 5"/>
            <p:cNvSpPr/>
            <p:nvPr/>
          </p:nvSpPr>
          <p:spPr>
            <a:xfrm rot="449230">
              <a:off x="6229973" y="3159382"/>
              <a:ext cx="573035" cy="2376060"/>
            </a:xfrm>
            <a:prstGeom prst="flowChartInputOutput">
              <a:avLst/>
            </a:prstGeom>
            <a:solidFill>
              <a:srgbClr val="0091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sp>
          <p:nvSpPr>
            <p:cNvPr id="10" name="Organigramme : Données 9"/>
            <p:cNvSpPr/>
            <p:nvPr/>
          </p:nvSpPr>
          <p:spPr>
            <a:xfrm>
              <a:off x="6588224" y="4437112"/>
              <a:ext cx="1008112" cy="1080120"/>
            </a:xfrm>
            <a:prstGeom prst="flowChartInputOutput">
              <a:avLst/>
            </a:prstGeom>
            <a:solidFill>
              <a:srgbClr val="0091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sp>
          <p:nvSpPr>
            <p:cNvPr id="11" name="Organigramme : Données 10"/>
            <p:cNvSpPr/>
            <p:nvPr/>
          </p:nvSpPr>
          <p:spPr>
            <a:xfrm>
              <a:off x="7452320" y="4437112"/>
              <a:ext cx="1008112" cy="1080120"/>
            </a:xfrm>
            <a:prstGeom prst="flowChartInputOutput">
              <a:avLst/>
            </a:prstGeom>
            <a:solidFill>
              <a:srgbClr val="0091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sp>
          <p:nvSpPr>
            <p:cNvPr id="12" name="Organigramme : Données 11"/>
            <p:cNvSpPr/>
            <p:nvPr/>
          </p:nvSpPr>
          <p:spPr>
            <a:xfrm>
              <a:off x="6804248" y="3212976"/>
              <a:ext cx="1008112" cy="1080120"/>
            </a:xfrm>
            <a:prstGeom prst="flowChartInputOutput">
              <a:avLst/>
            </a:prstGeom>
            <a:solidFill>
              <a:srgbClr val="0091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sp>
          <p:nvSpPr>
            <p:cNvPr id="13" name="Organigramme : Données 12"/>
            <p:cNvSpPr/>
            <p:nvPr/>
          </p:nvSpPr>
          <p:spPr>
            <a:xfrm>
              <a:off x="7668344" y="3212976"/>
              <a:ext cx="1008112" cy="1080120"/>
            </a:xfrm>
            <a:prstGeom prst="flowChartInputOutput">
              <a:avLst/>
            </a:prstGeom>
            <a:solidFill>
              <a:srgbClr val="0091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</p:txBody>
        </p:sp>
        <p:sp>
          <p:nvSpPr>
            <p:cNvPr id="2" name="Flèche courbée vers le bas 1"/>
            <p:cNvSpPr/>
            <p:nvPr/>
          </p:nvSpPr>
          <p:spPr>
            <a:xfrm rot="485176">
              <a:off x="6720626" y="3104964"/>
              <a:ext cx="720080" cy="216024"/>
            </a:xfrm>
            <a:prstGeom prst="curvedDownArrow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5" name="Flèche courbée vers le bas 14"/>
            <p:cNvSpPr/>
            <p:nvPr/>
          </p:nvSpPr>
          <p:spPr>
            <a:xfrm rot="485176">
              <a:off x="7596336" y="3099781"/>
              <a:ext cx="720080" cy="216024"/>
            </a:xfrm>
            <a:prstGeom prst="curvedDownArrow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6" name="Flèche courbée vers le bas 15"/>
            <p:cNvSpPr/>
            <p:nvPr/>
          </p:nvSpPr>
          <p:spPr>
            <a:xfrm rot="5400000">
              <a:off x="8071128" y="4239400"/>
              <a:ext cx="720080" cy="216024"/>
            </a:xfrm>
            <a:prstGeom prst="curvedDownArrow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Flèche courbée vers le bas 16"/>
            <p:cNvSpPr/>
            <p:nvPr/>
          </p:nvSpPr>
          <p:spPr>
            <a:xfrm rot="11223217">
              <a:off x="7102531" y="5409220"/>
              <a:ext cx="720080" cy="216024"/>
            </a:xfrm>
            <a:prstGeom prst="curvedDownArrow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8" name="Flèche courbée vers le bas 17"/>
            <p:cNvSpPr/>
            <p:nvPr/>
          </p:nvSpPr>
          <p:spPr>
            <a:xfrm rot="11356716">
              <a:off x="6292038" y="5443966"/>
              <a:ext cx="564497" cy="178593"/>
            </a:xfrm>
            <a:prstGeom prst="curvedDownArrow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006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9139"/>
                </a:solidFill>
              </a:rPr>
              <a:t>Ajuster le </a:t>
            </a:r>
            <a:r>
              <a:rPr lang="fr-FR" dirty="0" smtClean="0">
                <a:solidFill>
                  <a:srgbClr val="009139"/>
                </a:solidFill>
              </a:rPr>
              <a:t>nombre </a:t>
            </a:r>
            <a:r>
              <a:rPr lang="fr-FR" dirty="0">
                <a:solidFill>
                  <a:srgbClr val="009139"/>
                </a:solidFill>
              </a:rPr>
              <a:t>de </a:t>
            </a:r>
            <a:r>
              <a:rPr lang="fr-FR" dirty="0" smtClean="0">
                <a:solidFill>
                  <a:srgbClr val="009139"/>
                </a:solidFill>
              </a:rPr>
              <a:t>paddocks</a:t>
            </a:r>
            <a:endParaRPr lang="fr-FR" dirty="0">
              <a:solidFill>
                <a:srgbClr val="009139"/>
              </a:solidFill>
            </a:endParaRPr>
          </a:p>
        </p:txBody>
      </p:sp>
      <p:graphicFrame>
        <p:nvGraphicFramePr>
          <p:cNvPr id="3" name="Espace réservé du contenu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109034"/>
              </p:ext>
            </p:extLst>
          </p:nvPr>
        </p:nvGraphicFramePr>
        <p:xfrm>
          <a:off x="395536" y="1326110"/>
          <a:ext cx="3600400" cy="2858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/>
                <a:gridCol w="1512168"/>
              </a:tblGrid>
              <a:tr h="846718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Nb paddocks pour 30 jours de temps de repos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Nb jours / paddock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9933"/>
                    </a:solidFill>
                  </a:tcPr>
                </a:tc>
              </a:tr>
              <a:tr h="329727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7 j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9933"/>
                    </a:solidFill>
                  </a:tcPr>
                </a:tc>
              </a:tr>
              <a:tr h="329727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6 j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9933"/>
                    </a:solidFill>
                  </a:tcPr>
                </a:tc>
              </a:tr>
              <a:tr h="329727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5 j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9933"/>
                    </a:solidFill>
                  </a:tcPr>
                </a:tc>
              </a:tr>
              <a:tr h="329727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4 j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9933"/>
                    </a:solidFill>
                  </a:tcPr>
                </a:tc>
              </a:tr>
              <a:tr h="329727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3 j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9933"/>
                    </a:solidFill>
                  </a:tcPr>
                </a:tc>
              </a:tr>
              <a:tr h="329727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1"/>
                          </a:solidFill>
                        </a:rPr>
                        <a:t>1 j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993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13374"/>
              </p:ext>
            </p:extLst>
          </p:nvPr>
        </p:nvGraphicFramePr>
        <p:xfrm>
          <a:off x="2627784" y="4869160"/>
          <a:ext cx="6096000" cy="1224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61206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Sortie</a:t>
                      </a:r>
                      <a:r>
                        <a:rPr lang="fr-FR" baseline="0" dirty="0" smtClean="0"/>
                        <a:t> = J0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+7 jours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+7 jours</a:t>
                      </a:r>
                    </a:p>
                  </a:txBody>
                  <a:tcPr anchor="ctr"/>
                </a:tc>
              </a:tr>
              <a:tr h="612068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+7 jours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+7 jours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6" name="Flèche courbée vers le bas 5"/>
          <p:cNvSpPr/>
          <p:nvPr/>
        </p:nvSpPr>
        <p:spPr>
          <a:xfrm>
            <a:off x="4217680" y="4581128"/>
            <a:ext cx="936104" cy="288032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Flèche courbée vers le bas 6"/>
          <p:cNvSpPr/>
          <p:nvPr/>
        </p:nvSpPr>
        <p:spPr>
          <a:xfrm>
            <a:off x="6372200" y="4597896"/>
            <a:ext cx="936104" cy="288032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Flèche courbée vers le bas 7"/>
          <p:cNvSpPr/>
          <p:nvPr/>
        </p:nvSpPr>
        <p:spPr>
          <a:xfrm rot="12790816">
            <a:off x="3905652" y="5547400"/>
            <a:ext cx="936104" cy="288032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Flèche courbée vers le bas 8"/>
          <p:cNvSpPr/>
          <p:nvPr/>
        </p:nvSpPr>
        <p:spPr>
          <a:xfrm rot="10800000">
            <a:off x="6156176" y="6042993"/>
            <a:ext cx="936104" cy="288032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Flèche courbée vers le bas 9"/>
          <p:cNvSpPr/>
          <p:nvPr/>
        </p:nvSpPr>
        <p:spPr>
          <a:xfrm rot="5400000">
            <a:off x="8352420" y="5362364"/>
            <a:ext cx="936104" cy="288032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264035" y="1844824"/>
            <a:ext cx="44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  <a:latin typeface="Verdana"/>
              </a:rPr>
              <a:t>M</a:t>
            </a:r>
            <a:r>
              <a:rPr lang="fr-FR" sz="2000" dirty="0" smtClean="0">
                <a:solidFill>
                  <a:srgbClr val="000000"/>
                </a:solidFill>
                <a:latin typeface="Verdana"/>
              </a:rPr>
              <a:t>inimum 5 paddocks / lot</a:t>
            </a:r>
          </a:p>
          <a:p>
            <a:endParaRPr lang="fr-FR" sz="2000" dirty="0">
              <a:solidFill>
                <a:srgbClr val="000000"/>
              </a:solidFill>
              <a:latin typeface="Verdana"/>
            </a:endParaRPr>
          </a:p>
          <a:p>
            <a:r>
              <a:rPr lang="fr-FR" sz="2000" dirty="0" smtClean="0">
                <a:solidFill>
                  <a:srgbClr val="000000"/>
                </a:solidFill>
                <a:latin typeface="Verdana"/>
              </a:rPr>
              <a:t>Plus on a de paddocks, moins les animaux trient.</a:t>
            </a:r>
          </a:p>
        </p:txBody>
      </p:sp>
      <p:grpSp>
        <p:nvGrpSpPr>
          <p:cNvPr id="17" name="Groupe 16"/>
          <p:cNvGrpSpPr/>
          <p:nvPr/>
        </p:nvGrpSpPr>
        <p:grpSpPr>
          <a:xfrm>
            <a:off x="4283968" y="3520753"/>
            <a:ext cx="4546498" cy="667817"/>
            <a:chOff x="4801016" y="3212976"/>
            <a:chExt cx="4546498" cy="667817"/>
          </a:xfrm>
        </p:grpSpPr>
        <p:sp>
          <p:nvSpPr>
            <p:cNvPr id="4" name="ZoneTexte 3"/>
            <p:cNvSpPr txBox="1"/>
            <p:nvPr/>
          </p:nvSpPr>
          <p:spPr>
            <a:xfrm>
              <a:off x="6467194" y="3212976"/>
              <a:ext cx="23532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srgbClr val="0070C0"/>
                  </a:solidFill>
                  <a:latin typeface="Verdana"/>
                </a:rPr>
                <a:t>25 à 30 j </a:t>
              </a:r>
              <a:r>
                <a:rPr lang="fr-FR" sz="1100" dirty="0" smtClean="0">
                  <a:solidFill>
                    <a:srgbClr val="0070C0"/>
                  </a:solidFill>
                  <a:latin typeface="Verdana"/>
                </a:rPr>
                <a:t>(temps de repos)</a:t>
              </a:r>
              <a:endParaRPr lang="fr-FR" sz="1400" dirty="0">
                <a:solidFill>
                  <a:srgbClr val="0070C0"/>
                </a:solidFill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6539203" y="3573016"/>
              <a:ext cx="2003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srgbClr val="0070C0"/>
                  </a:solidFill>
                  <a:latin typeface="Verdana"/>
                </a:rPr>
                <a:t>Nb jours/paddock</a:t>
              </a:r>
              <a:endParaRPr lang="fr-FR" sz="1400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Connecteur droit 13"/>
            <p:cNvCxnSpPr/>
            <p:nvPr/>
          </p:nvCxnSpPr>
          <p:spPr>
            <a:xfrm>
              <a:off x="6562188" y="3553271"/>
              <a:ext cx="2209262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8725479" y="3389510"/>
              <a:ext cx="6220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>
                  <a:solidFill>
                    <a:srgbClr val="0070C0"/>
                  </a:solidFill>
                  <a:latin typeface="Verdana"/>
                </a:rPr>
                <a:t>+ 1</a:t>
              </a:r>
              <a:endParaRPr lang="fr-FR" sz="1400" dirty="0">
                <a:solidFill>
                  <a:srgbClr val="0070C0"/>
                </a:solidFill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4801016" y="3375769"/>
              <a:ext cx="2147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>
                  <a:solidFill>
                    <a:srgbClr val="0070C0"/>
                  </a:solidFill>
                  <a:latin typeface="Verdana"/>
                </a:rPr>
                <a:t>Nb de paddocks =</a:t>
              </a:r>
              <a:endParaRPr lang="fr-FR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95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5"/>
          <p:cNvSpPr>
            <a:spLocks noChangeArrowheads="1"/>
          </p:cNvSpPr>
          <p:nvPr/>
        </p:nvSpPr>
        <p:spPr bwMode="auto">
          <a:xfrm>
            <a:off x="914400" y="5943600"/>
            <a:ext cx="7823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fr-FR" sz="90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21510" name="Text Box 9"/>
          <p:cNvSpPr txBox="1">
            <a:spLocks noChangeArrowheads="1"/>
          </p:cNvSpPr>
          <p:nvPr/>
        </p:nvSpPr>
        <p:spPr bwMode="auto">
          <a:xfrm>
            <a:off x="457200" y="4629150"/>
            <a:ext cx="1219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r>
              <a:rPr lang="fr-FR" sz="5400" i="1">
                <a:solidFill>
                  <a:srgbClr val="333399"/>
                </a:solidFill>
                <a:latin typeface="Comic Sans MS" pitchFamily="66" charset="0"/>
                <a:sym typeface="Wingdings" pitchFamily="2" charset="2"/>
              </a:rPr>
              <a:t> </a:t>
            </a:r>
            <a:endParaRPr lang="fr-FR" sz="2400" i="1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21511" name="Rectangle 10"/>
          <p:cNvSpPr>
            <a:spLocks noChangeArrowheads="1"/>
          </p:cNvSpPr>
          <p:nvPr/>
        </p:nvSpPr>
        <p:spPr bwMode="auto">
          <a:xfrm>
            <a:off x="217273" y="1323596"/>
            <a:ext cx="775611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009900"/>
                </a:solidFill>
                <a:latin typeface="Verdana"/>
              </a:rPr>
              <a:t>Les paddocks </a:t>
            </a:r>
            <a:endParaRPr lang="fr-FR" sz="2000" dirty="0" smtClean="0">
              <a:solidFill>
                <a:srgbClr val="009900"/>
              </a:solidFill>
              <a:latin typeface="Verdana"/>
            </a:endParaRPr>
          </a:p>
          <a:p>
            <a:pPr marL="342900" indent="-342900">
              <a:buFontTx/>
              <a:buChar char="-"/>
            </a:pPr>
            <a:r>
              <a:rPr lang="fr-FR" sz="2000" dirty="0" smtClean="0">
                <a:latin typeface="Verdana"/>
              </a:rPr>
              <a:t>Prendre </a:t>
            </a:r>
            <a:r>
              <a:rPr lang="fr-FR" sz="2000" dirty="0">
                <a:latin typeface="Verdana"/>
              </a:rPr>
              <a:t>en compte </a:t>
            </a:r>
            <a:r>
              <a:rPr lang="fr-FR" sz="2000" dirty="0" smtClean="0">
                <a:latin typeface="Verdana"/>
              </a:rPr>
              <a:t>l’hétérogénéité des </a:t>
            </a:r>
            <a:r>
              <a:rPr lang="fr-FR" sz="2000" dirty="0">
                <a:latin typeface="Verdana"/>
              </a:rPr>
              <a:t>parcelles, avec une </a:t>
            </a:r>
            <a:r>
              <a:rPr lang="fr-FR" sz="2000" dirty="0" smtClean="0">
                <a:latin typeface="Verdana"/>
              </a:rPr>
              <a:t>forme </a:t>
            </a:r>
            <a:r>
              <a:rPr lang="fr-FR" sz="2000" dirty="0">
                <a:latin typeface="Verdana"/>
              </a:rPr>
              <a:t>proche du </a:t>
            </a:r>
            <a:r>
              <a:rPr lang="fr-FR" sz="2000" dirty="0" smtClean="0">
                <a:latin typeface="Verdana"/>
              </a:rPr>
              <a:t>carré</a:t>
            </a:r>
          </a:p>
          <a:p>
            <a:pPr marL="342900" indent="-342900">
              <a:buFontTx/>
              <a:buChar char="-"/>
            </a:pPr>
            <a:r>
              <a:rPr lang="fr-FR" sz="2000" dirty="0" smtClean="0">
                <a:latin typeface="Verdana"/>
              </a:rPr>
              <a:t>Un découpage perpendiculaire à la pente</a:t>
            </a:r>
          </a:p>
          <a:p>
            <a:pPr marL="342900" indent="-342900">
              <a:buFontTx/>
              <a:buChar char="-"/>
            </a:pPr>
            <a:r>
              <a:rPr lang="fr-FR" sz="2000" dirty="0" smtClean="0">
                <a:latin typeface="Verdana"/>
              </a:rPr>
              <a:t>Si </a:t>
            </a:r>
            <a:r>
              <a:rPr lang="fr-FR" sz="2000" dirty="0">
                <a:latin typeface="Verdana"/>
              </a:rPr>
              <a:t>possible 2 accès par </a:t>
            </a:r>
            <a:r>
              <a:rPr lang="fr-FR" sz="2000" dirty="0" smtClean="0">
                <a:latin typeface="Verdana"/>
              </a:rPr>
              <a:t>parcelle</a:t>
            </a:r>
          </a:p>
          <a:p>
            <a:endParaRPr lang="fr-FR" sz="2000" dirty="0" smtClean="0">
              <a:solidFill>
                <a:srgbClr val="333399"/>
              </a:solidFill>
              <a:latin typeface="+mn-lt"/>
            </a:endParaRPr>
          </a:p>
          <a:p>
            <a:endParaRPr lang="fr-FR" sz="2000" dirty="0">
              <a:solidFill>
                <a:srgbClr val="333399"/>
              </a:solidFill>
              <a:latin typeface="+mn-lt"/>
            </a:endParaRPr>
          </a:p>
          <a:p>
            <a:endParaRPr lang="fr-FR" sz="2000" dirty="0">
              <a:solidFill>
                <a:srgbClr val="333399"/>
              </a:solidFill>
              <a:latin typeface="+mn-lt"/>
            </a:endParaRPr>
          </a:p>
          <a:p>
            <a:endParaRPr lang="fr-FR" sz="2000" dirty="0" smtClean="0">
              <a:solidFill>
                <a:srgbClr val="333399"/>
              </a:solidFill>
              <a:latin typeface="+mn-lt"/>
            </a:endParaRPr>
          </a:p>
        </p:txBody>
      </p:sp>
      <p:sp>
        <p:nvSpPr>
          <p:cNvPr id="21516" name="Text Box 19"/>
          <p:cNvSpPr txBox="1">
            <a:spLocks noChangeArrowheads="1"/>
          </p:cNvSpPr>
          <p:nvPr/>
        </p:nvSpPr>
        <p:spPr bwMode="auto">
          <a:xfrm>
            <a:off x="393700" y="188913"/>
            <a:ext cx="60660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dirty="0"/>
              <a:t>Découpage du parcellaire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4095332" y="3533853"/>
            <a:ext cx="3483164" cy="2190593"/>
            <a:chOff x="5652120" y="2852936"/>
            <a:chExt cx="3483164" cy="2190593"/>
          </a:xfrm>
        </p:grpSpPr>
        <p:sp>
          <p:nvSpPr>
            <p:cNvPr id="2" name="Forme libre 1"/>
            <p:cNvSpPr/>
            <p:nvPr/>
          </p:nvSpPr>
          <p:spPr>
            <a:xfrm>
              <a:off x="5724127" y="3573016"/>
              <a:ext cx="2504537" cy="1138560"/>
            </a:xfrm>
            <a:custGeom>
              <a:avLst/>
              <a:gdLst>
                <a:gd name="connsiteX0" fmla="*/ 0 w 1955800"/>
                <a:gd name="connsiteY0" fmla="*/ 0 h 1828800"/>
                <a:gd name="connsiteX1" fmla="*/ 622300 w 1955800"/>
                <a:gd name="connsiteY1" fmla="*/ 469900 h 1828800"/>
                <a:gd name="connsiteX2" fmla="*/ 1181100 w 1955800"/>
                <a:gd name="connsiteY2" fmla="*/ 1460500 h 1828800"/>
                <a:gd name="connsiteX3" fmla="*/ 1955800 w 1955800"/>
                <a:gd name="connsiteY3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5800" h="1828800">
                  <a:moveTo>
                    <a:pt x="0" y="0"/>
                  </a:moveTo>
                  <a:cubicBezTo>
                    <a:pt x="212725" y="113241"/>
                    <a:pt x="425450" y="226483"/>
                    <a:pt x="622300" y="469900"/>
                  </a:cubicBezTo>
                  <a:cubicBezTo>
                    <a:pt x="819150" y="713317"/>
                    <a:pt x="958850" y="1234017"/>
                    <a:pt x="1181100" y="1460500"/>
                  </a:cubicBezTo>
                  <a:cubicBezTo>
                    <a:pt x="1403350" y="1686983"/>
                    <a:pt x="1679575" y="1757891"/>
                    <a:pt x="1955800" y="1828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6300192" y="2852936"/>
              <a:ext cx="2526308" cy="1224136"/>
            </a:xfrm>
            <a:custGeom>
              <a:avLst/>
              <a:gdLst>
                <a:gd name="connsiteX0" fmla="*/ 0 w 1955800"/>
                <a:gd name="connsiteY0" fmla="*/ 0 h 1828800"/>
                <a:gd name="connsiteX1" fmla="*/ 622300 w 1955800"/>
                <a:gd name="connsiteY1" fmla="*/ 469900 h 1828800"/>
                <a:gd name="connsiteX2" fmla="*/ 1181100 w 1955800"/>
                <a:gd name="connsiteY2" fmla="*/ 1460500 h 1828800"/>
                <a:gd name="connsiteX3" fmla="*/ 1955800 w 1955800"/>
                <a:gd name="connsiteY3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5800" h="1828800">
                  <a:moveTo>
                    <a:pt x="0" y="0"/>
                  </a:moveTo>
                  <a:cubicBezTo>
                    <a:pt x="212725" y="113241"/>
                    <a:pt x="425450" y="226483"/>
                    <a:pt x="622300" y="469900"/>
                  </a:cubicBezTo>
                  <a:cubicBezTo>
                    <a:pt x="819150" y="713317"/>
                    <a:pt x="958850" y="1234017"/>
                    <a:pt x="1181100" y="1460500"/>
                  </a:cubicBezTo>
                  <a:cubicBezTo>
                    <a:pt x="1403350" y="1686983"/>
                    <a:pt x="1679575" y="1757891"/>
                    <a:pt x="1955800" y="1828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Forme libre 2"/>
            <p:cNvSpPr/>
            <p:nvPr/>
          </p:nvSpPr>
          <p:spPr>
            <a:xfrm rot="924691">
              <a:off x="8196358" y="3916080"/>
              <a:ext cx="632691" cy="1104900"/>
            </a:xfrm>
            <a:custGeom>
              <a:avLst/>
              <a:gdLst>
                <a:gd name="connsiteX0" fmla="*/ 723900 w 736399"/>
                <a:gd name="connsiteY0" fmla="*/ 0 h 1104900"/>
                <a:gd name="connsiteX1" fmla="*/ 698500 w 736399"/>
                <a:gd name="connsiteY1" fmla="*/ 88900 h 1104900"/>
                <a:gd name="connsiteX2" fmla="*/ 406400 w 736399"/>
                <a:gd name="connsiteY2" fmla="*/ 254000 h 1104900"/>
                <a:gd name="connsiteX3" fmla="*/ 546100 w 736399"/>
                <a:gd name="connsiteY3" fmla="*/ 482600 h 1104900"/>
                <a:gd name="connsiteX4" fmla="*/ 368300 w 736399"/>
                <a:gd name="connsiteY4" fmla="*/ 571500 h 1104900"/>
                <a:gd name="connsiteX5" fmla="*/ 114300 w 736399"/>
                <a:gd name="connsiteY5" fmla="*/ 685800 h 1104900"/>
                <a:gd name="connsiteX6" fmla="*/ 279400 w 736399"/>
                <a:gd name="connsiteY6" fmla="*/ 939800 h 1104900"/>
                <a:gd name="connsiteX7" fmla="*/ 0 w 736399"/>
                <a:gd name="connsiteY7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6399" h="1104900">
                  <a:moveTo>
                    <a:pt x="723900" y="0"/>
                  </a:moveTo>
                  <a:cubicBezTo>
                    <a:pt x="737658" y="23283"/>
                    <a:pt x="751417" y="46567"/>
                    <a:pt x="698500" y="88900"/>
                  </a:cubicBezTo>
                  <a:cubicBezTo>
                    <a:pt x="645583" y="131233"/>
                    <a:pt x="431800" y="188383"/>
                    <a:pt x="406400" y="254000"/>
                  </a:cubicBezTo>
                  <a:cubicBezTo>
                    <a:pt x="381000" y="319617"/>
                    <a:pt x="552450" y="429683"/>
                    <a:pt x="546100" y="482600"/>
                  </a:cubicBezTo>
                  <a:cubicBezTo>
                    <a:pt x="539750" y="535517"/>
                    <a:pt x="440267" y="537633"/>
                    <a:pt x="368300" y="571500"/>
                  </a:cubicBezTo>
                  <a:cubicBezTo>
                    <a:pt x="296333" y="605367"/>
                    <a:pt x="129117" y="624417"/>
                    <a:pt x="114300" y="685800"/>
                  </a:cubicBezTo>
                  <a:cubicBezTo>
                    <a:pt x="99483" y="747183"/>
                    <a:pt x="298450" y="869950"/>
                    <a:pt x="279400" y="939800"/>
                  </a:cubicBezTo>
                  <a:cubicBezTo>
                    <a:pt x="260350" y="1009650"/>
                    <a:pt x="130175" y="1057275"/>
                    <a:pt x="0" y="1104900"/>
                  </a:cubicBezTo>
                </a:path>
              </a:pathLst>
            </a:cu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orme libre 9"/>
            <p:cNvSpPr/>
            <p:nvPr/>
          </p:nvSpPr>
          <p:spPr>
            <a:xfrm rot="321252">
              <a:off x="8273893" y="4033879"/>
              <a:ext cx="861391" cy="1009650"/>
            </a:xfrm>
            <a:custGeom>
              <a:avLst/>
              <a:gdLst>
                <a:gd name="connsiteX0" fmla="*/ 723900 w 736399"/>
                <a:gd name="connsiteY0" fmla="*/ 0 h 1104900"/>
                <a:gd name="connsiteX1" fmla="*/ 698500 w 736399"/>
                <a:gd name="connsiteY1" fmla="*/ 88900 h 1104900"/>
                <a:gd name="connsiteX2" fmla="*/ 406400 w 736399"/>
                <a:gd name="connsiteY2" fmla="*/ 254000 h 1104900"/>
                <a:gd name="connsiteX3" fmla="*/ 546100 w 736399"/>
                <a:gd name="connsiteY3" fmla="*/ 482600 h 1104900"/>
                <a:gd name="connsiteX4" fmla="*/ 368300 w 736399"/>
                <a:gd name="connsiteY4" fmla="*/ 571500 h 1104900"/>
                <a:gd name="connsiteX5" fmla="*/ 114300 w 736399"/>
                <a:gd name="connsiteY5" fmla="*/ 685800 h 1104900"/>
                <a:gd name="connsiteX6" fmla="*/ 279400 w 736399"/>
                <a:gd name="connsiteY6" fmla="*/ 939800 h 1104900"/>
                <a:gd name="connsiteX7" fmla="*/ 0 w 736399"/>
                <a:gd name="connsiteY7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6399" h="1104900">
                  <a:moveTo>
                    <a:pt x="723900" y="0"/>
                  </a:moveTo>
                  <a:cubicBezTo>
                    <a:pt x="737658" y="23283"/>
                    <a:pt x="751417" y="46567"/>
                    <a:pt x="698500" y="88900"/>
                  </a:cubicBezTo>
                  <a:cubicBezTo>
                    <a:pt x="645583" y="131233"/>
                    <a:pt x="431800" y="188383"/>
                    <a:pt x="406400" y="254000"/>
                  </a:cubicBezTo>
                  <a:cubicBezTo>
                    <a:pt x="381000" y="319617"/>
                    <a:pt x="552450" y="429683"/>
                    <a:pt x="546100" y="482600"/>
                  </a:cubicBezTo>
                  <a:cubicBezTo>
                    <a:pt x="539750" y="535517"/>
                    <a:pt x="440267" y="537633"/>
                    <a:pt x="368300" y="571500"/>
                  </a:cubicBezTo>
                  <a:cubicBezTo>
                    <a:pt x="296333" y="605367"/>
                    <a:pt x="129117" y="624417"/>
                    <a:pt x="114300" y="685800"/>
                  </a:cubicBezTo>
                  <a:cubicBezTo>
                    <a:pt x="99483" y="747183"/>
                    <a:pt x="298450" y="869950"/>
                    <a:pt x="279400" y="939800"/>
                  </a:cubicBezTo>
                  <a:cubicBezTo>
                    <a:pt x="260350" y="1009650"/>
                    <a:pt x="130175" y="1057275"/>
                    <a:pt x="0" y="1104900"/>
                  </a:cubicBezTo>
                </a:path>
              </a:pathLst>
            </a:cu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7"/>
            <p:cNvCxnSpPr/>
            <p:nvPr/>
          </p:nvCxnSpPr>
          <p:spPr>
            <a:xfrm flipV="1">
              <a:off x="6084168" y="2956746"/>
              <a:ext cx="1065200" cy="1120326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 flipV="1">
              <a:off x="6876256" y="3573016"/>
              <a:ext cx="949920" cy="100330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/>
            <p:cNvSpPr txBox="1"/>
            <p:nvPr/>
          </p:nvSpPr>
          <p:spPr>
            <a:xfrm>
              <a:off x="7236296" y="4077072"/>
              <a:ext cx="14741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>
                  <a:solidFill>
                    <a:srgbClr val="00B050"/>
                  </a:solidFill>
                  <a:latin typeface="+mj-lt"/>
                </a:rPr>
                <a:t>Zone tardive humide</a:t>
              </a:r>
              <a:endParaRPr lang="fr-FR" sz="1400" b="1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5652120" y="2852936"/>
              <a:ext cx="121032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>
                  <a:solidFill>
                    <a:srgbClr val="00B050"/>
                  </a:solidFill>
                  <a:latin typeface="+mj-lt"/>
                </a:rPr>
                <a:t>Zone séchante précoce</a:t>
              </a:r>
              <a:endParaRPr lang="fr-FR" sz="1400" b="1" dirty="0">
                <a:solidFill>
                  <a:srgbClr val="00B05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78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395536" y="367542"/>
            <a:ext cx="6264696" cy="6010722"/>
            <a:chOff x="899592" y="367542"/>
            <a:chExt cx="6264696" cy="6010722"/>
          </a:xfrm>
        </p:grpSpPr>
        <p:grpSp>
          <p:nvGrpSpPr>
            <p:cNvPr id="6" name="Groupe 5"/>
            <p:cNvGrpSpPr/>
            <p:nvPr/>
          </p:nvGrpSpPr>
          <p:grpSpPr>
            <a:xfrm>
              <a:off x="899592" y="367542"/>
              <a:ext cx="6264696" cy="6010722"/>
              <a:chOff x="899592" y="367542"/>
              <a:chExt cx="6264696" cy="6010722"/>
            </a:xfrm>
          </p:grpSpPr>
          <p:pic>
            <p:nvPicPr>
              <p:cNvPr id="23554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276" t="20567" r="24202" b="29078"/>
              <a:stretch/>
            </p:blipFill>
            <p:spPr bwMode="auto">
              <a:xfrm>
                <a:off x="899592" y="367542"/>
                <a:ext cx="6264696" cy="601072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2" name="Forme libre 1"/>
              <p:cNvSpPr/>
              <p:nvPr/>
            </p:nvSpPr>
            <p:spPr>
              <a:xfrm>
                <a:off x="1352550" y="3143250"/>
                <a:ext cx="3467100" cy="655794"/>
              </a:xfrm>
              <a:custGeom>
                <a:avLst/>
                <a:gdLst>
                  <a:gd name="connsiteX0" fmla="*/ 0 w 3467100"/>
                  <a:gd name="connsiteY0" fmla="*/ 485775 h 655794"/>
                  <a:gd name="connsiteX1" fmla="*/ 400050 w 3467100"/>
                  <a:gd name="connsiteY1" fmla="*/ 619125 h 655794"/>
                  <a:gd name="connsiteX2" fmla="*/ 723900 w 3467100"/>
                  <a:gd name="connsiteY2" fmla="*/ 647700 h 655794"/>
                  <a:gd name="connsiteX3" fmla="*/ 1009650 w 3467100"/>
                  <a:gd name="connsiteY3" fmla="*/ 495300 h 655794"/>
                  <a:gd name="connsiteX4" fmla="*/ 1295400 w 3467100"/>
                  <a:gd name="connsiteY4" fmla="*/ 390525 h 655794"/>
                  <a:gd name="connsiteX5" fmla="*/ 1647825 w 3467100"/>
                  <a:gd name="connsiteY5" fmla="*/ 304800 h 655794"/>
                  <a:gd name="connsiteX6" fmla="*/ 1933575 w 3467100"/>
                  <a:gd name="connsiteY6" fmla="*/ 209550 h 655794"/>
                  <a:gd name="connsiteX7" fmla="*/ 2200275 w 3467100"/>
                  <a:gd name="connsiteY7" fmla="*/ 142875 h 655794"/>
                  <a:gd name="connsiteX8" fmla="*/ 2543175 w 3467100"/>
                  <a:gd name="connsiteY8" fmla="*/ 142875 h 655794"/>
                  <a:gd name="connsiteX9" fmla="*/ 2800350 w 3467100"/>
                  <a:gd name="connsiteY9" fmla="*/ 142875 h 655794"/>
                  <a:gd name="connsiteX10" fmla="*/ 3124200 w 3467100"/>
                  <a:gd name="connsiteY10" fmla="*/ 85725 h 655794"/>
                  <a:gd name="connsiteX11" fmla="*/ 3371850 w 3467100"/>
                  <a:gd name="connsiteY11" fmla="*/ 28575 h 655794"/>
                  <a:gd name="connsiteX12" fmla="*/ 3467100 w 3467100"/>
                  <a:gd name="connsiteY12" fmla="*/ 0 h 655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67100" h="655794">
                    <a:moveTo>
                      <a:pt x="0" y="485775"/>
                    </a:moveTo>
                    <a:cubicBezTo>
                      <a:pt x="139700" y="538956"/>
                      <a:pt x="279400" y="592138"/>
                      <a:pt x="400050" y="619125"/>
                    </a:cubicBezTo>
                    <a:cubicBezTo>
                      <a:pt x="520700" y="646113"/>
                      <a:pt x="622300" y="668338"/>
                      <a:pt x="723900" y="647700"/>
                    </a:cubicBezTo>
                    <a:cubicBezTo>
                      <a:pt x="825500" y="627062"/>
                      <a:pt x="914400" y="538163"/>
                      <a:pt x="1009650" y="495300"/>
                    </a:cubicBezTo>
                    <a:cubicBezTo>
                      <a:pt x="1104900" y="452437"/>
                      <a:pt x="1189038" y="422275"/>
                      <a:pt x="1295400" y="390525"/>
                    </a:cubicBezTo>
                    <a:cubicBezTo>
                      <a:pt x="1401763" y="358775"/>
                      <a:pt x="1541462" y="334963"/>
                      <a:pt x="1647825" y="304800"/>
                    </a:cubicBezTo>
                    <a:cubicBezTo>
                      <a:pt x="1754188" y="274637"/>
                      <a:pt x="1841500" y="236537"/>
                      <a:pt x="1933575" y="209550"/>
                    </a:cubicBezTo>
                    <a:cubicBezTo>
                      <a:pt x="2025650" y="182563"/>
                      <a:pt x="2098675" y="153987"/>
                      <a:pt x="2200275" y="142875"/>
                    </a:cubicBezTo>
                    <a:cubicBezTo>
                      <a:pt x="2301875" y="131762"/>
                      <a:pt x="2543175" y="142875"/>
                      <a:pt x="2543175" y="142875"/>
                    </a:cubicBezTo>
                    <a:cubicBezTo>
                      <a:pt x="2643187" y="142875"/>
                      <a:pt x="2703512" y="152400"/>
                      <a:pt x="2800350" y="142875"/>
                    </a:cubicBezTo>
                    <a:cubicBezTo>
                      <a:pt x="2897188" y="133350"/>
                      <a:pt x="3028950" y="104775"/>
                      <a:pt x="3124200" y="85725"/>
                    </a:cubicBezTo>
                    <a:cubicBezTo>
                      <a:pt x="3219450" y="66675"/>
                      <a:pt x="3314700" y="42862"/>
                      <a:pt x="3371850" y="28575"/>
                    </a:cubicBezTo>
                    <a:cubicBezTo>
                      <a:pt x="3429000" y="14287"/>
                      <a:pt x="3448050" y="7143"/>
                      <a:pt x="3467100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" name="Forme libre 3"/>
              <p:cNvSpPr/>
              <p:nvPr/>
            </p:nvSpPr>
            <p:spPr>
              <a:xfrm>
                <a:off x="2771775" y="466725"/>
                <a:ext cx="2409998" cy="5200650"/>
              </a:xfrm>
              <a:custGeom>
                <a:avLst/>
                <a:gdLst>
                  <a:gd name="connsiteX0" fmla="*/ 0 w 2409998"/>
                  <a:gd name="connsiteY0" fmla="*/ 0 h 5200650"/>
                  <a:gd name="connsiteX1" fmla="*/ 295275 w 2409998"/>
                  <a:gd name="connsiteY1" fmla="*/ 238125 h 5200650"/>
                  <a:gd name="connsiteX2" fmla="*/ 495300 w 2409998"/>
                  <a:gd name="connsiteY2" fmla="*/ 371475 h 5200650"/>
                  <a:gd name="connsiteX3" fmla="*/ 790575 w 2409998"/>
                  <a:gd name="connsiteY3" fmla="*/ 571500 h 5200650"/>
                  <a:gd name="connsiteX4" fmla="*/ 971550 w 2409998"/>
                  <a:gd name="connsiteY4" fmla="*/ 781050 h 5200650"/>
                  <a:gd name="connsiteX5" fmla="*/ 1104900 w 2409998"/>
                  <a:gd name="connsiteY5" fmla="*/ 1019175 h 5200650"/>
                  <a:gd name="connsiteX6" fmla="*/ 1495425 w 2409998"/>
                  <a:gd name="connsiteY6" fmla="*/ 1485900 h 5200650"/>
                  <a:gd name="connsiteX7" fmla="*/ 1657350 w 2409998"/>
                  <a:gd name="connsiteY7" fmla="*/ 1771650 h 5200650"/>
                  <a:gd name="connsiteX8" fmla="*/ 1876425 w 2409998"/>
                  <a:gd name="connsiteY8" fmla="*/ 2181225 h 5200650"/>
                  <a:gd name="connsiteX9" fmla="*/ 2047875 w 2409998"/>
                  <a:gd name="connsiteY9" fmla="*/ 2533650 h 5200650"/>
                  <a:gd name="connsiteX10" fmla="*/ 2085975 w 2409998"/>
                  <a:gd name="connsiteY10" fmla="*/ 2705100 h 5200650"/>
                  <a:gd name="connsiteX11" fmla="*/ 2219325 w 2409998"/>
                  <a:gd name="connsiteY11" fmla="*/ 2895600 h 5200650"/>
                  <a:gd name="connsiteX12" fmla="*/ 2333625 w 2409998"/>
                  <a:gd name="connsiteY12" fmla="*/ 3248025 h 5200650"/>
                  <a:gd name="connsiteX13" fmla="*/ 2409825 w 2409998"/>
                  <a:gd name="connsiteY13" fmla="*/ 3514725 h 5200650"/>
                  <a:gd name="connsiteX14" fmla="*/ 2352675 w 2409998"/>
                  <a:gd name="connsiteY14" fmla="*/ 3771900 h 5200650"/>
                  <a:gd name="connsiteX15" fmla="*/ 2295525 w 2409998"/>
                  <a:gd name="connsiteY15" fmla="*/ 4038600 h 5200650"/>
                  <a:gd name="connsiteX16" fmla="*/ 2181225 w 2409998"/>
                  <a:gd name="connsiteY16" fmla="*/ 4305300 h 5200650"/>
                  <a:gd name="connsiteX17" fmla="*/ 2057400 w 2409998"/>
                  <a:gd name="connsiteY17" fmla="*/ 4686300 h 5200650"/>
                  <a:gd name="connsiteX18" fmla="*/ 1990725 w 2409998"/>
                  <a:gd name="connsiteY18" fmla="*/ 4848225 h 5200650"/>
                  <a:gd name="connsiteX19" fmla="*/ 1838325 w 2409998"/>
                  <a:gd name="connsiteY19" fmla="*/ 5000625 h 5200650"/>
                  <a:gd name="connsiteX20" fmla="*/ 1695450 w 2409998"/>
                  <a:gd name="connsiteY20" fmla="*/ 5200650 h 520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09998" h="5200650">
                    <a:moveTo>
                      <a:pt x="0" y="0"/>
                    </a:moveTo>
                    <a:cubicBezTo>
                      <a:pt x="106362" y="88106"/>
                      <a:pt x="212725" y="176213"/>
                      <a:pt x="295275" y="238125"/>
                    </a:cubicBezTo>
                    <a:cubicBezTo>
                      <a:pt x="377825" y="300037"/>
                      <a:pt x="495300" y="371475"/>
                      <a:pt x="495300" y="371475"/>
                    </a:cubicBezTo>
                    <a:cubicBezTo>
                      <a:pt x="577850" y="427037"/>
                      <a:pt x="711200" y="503238"/>
                      <a:pt x="790575" y="571500"/>
                    </a:cubicBezTo>
                    <a:cubicBezTo>
                      <a:pt x="869950" y="639762"/>
                      <a:pt x="919163" y="706438"/>
                      <a:pt x="971550" y="781050"/>
                    </a:cubicBezTo>
                    <a:cubicBezTo>
                      <a:pt x="1023937" y="855662"/>
                      <a:pt x="1017588" y="901700"/>
                      <a:pt x="1104900" y="1019175"/>
                    </a:cubicBezTo>
                    <a:cubicBezTo>
                      <a:pt x="1192212" y="1136650"/>
                      <a:pt x="1403350" y="1360488"/>
                      <a:pt x="1495425" y="1485900"/>
                    </a:cubicBezTo>
                    <a:cubicBezTo>
                      <a:pt x="1587500" y="1611312"/>
                      <a:pt x="1593850" y="1655763"/>
                      <a:pt x="1657350" y="1771650"/>
                    </a:cubicBezTo>
                    <a:cubicBezTo>
                      <a:pt x="1720850" y="1887537"/>
                      <a:pt x="1811338" y="2054225"/>
                      <a:pt x="1876425" y="2181225"/>
                    </a:cubicBezTo>
                    <a:cubicBezTo>
                      <a:pt x="1941513" y="2308225"/>
                      <a:pt x="2012950" y="2446338"/>
                      <a:pt x="2047875" y="2533650"/>
                    </a:cubicBezTo>
                    <a:cubicBezTo>
                      <a:pt x="2082800" y="2620962"/>
                      <a:pt x="2057400" y="2644775"/>
                      <a:pt x="2085975" y="2705100"/>
                    </a:cubicBezTo>
                    <a:cubicBezTo>
                      <a:pt x="2114550" y="2765425"/>
                      <a:pt x="2178050" y="2805113"/>
                      <a:pt x="2219325" y="2895600"/>
                    </a:cubicBezTo>
                    <a:cubicBezTo>
                      <a:pt x="2260600" y="2986087"/>
                      <a:pt x="2301875" y="3144838"/>
                      <a:pt x="2333625" y="3248025"/>
                    </a:cubicBezTo>
                    <a:cubicBezTo>
                      <a:pt x="2365375" y="3351212"/>
                      <a:pt x="2406650" y="3427413"/>
                      <a:pt x="2409825" y="3514725"/>
                    </a:cubicBezTo>
                    <a:cubicBezTo>
                      <a:pt x="2413000" y="3602037"/>
                      <a:pt x="2371725" y="3684588"/>
                      <a:pt x="2352675" y="3771900"/>
                    </a:cubicBezTo>
                    <a:cubicBezTo>
                      <a:pt x="2333625" y="3859212"/>
                      <a:pt x="2324100" y="3949700"/>
                      <a:pt x="2295525" y="4038600"/>
                    </a:cubicBezTo>
                    <a:cubicBezTo>
                      <a:pt x="2266950" y="4127500"/>
                      <a:pt x="2220912" y="4197350"/>
                      <a:pt x="2181225" y="4305300"/>
                    </a:cubicBezTo>
                    <a:cubicBezTo>
                      <a:pt x="2141538" y="4413250"/>
                      <a:pt x="2089150" y="4595813"/>
                      <a:pt x="2057400" y="4686300"/>
                    </a:cubicBezTo>
                    <a:cubicBezTo>
                      <a:pt x="2025650" y="4776787"/>
                      <a:pt x="2027237" y="4795838"/>
                      <a:pt x="1990725" y="4848225"/>
                    </a:cubicBezTo>
                    <a:cubicBezTo>
                      <a:pt x="1954213" y="4900612"/>
                      <a:pt x="1887538" y="4941888"/>
                      <a:pt x="1838325" y="5000625"/>
                    </a:cubicBezTo>
                    <a:cubicBezTo>
                      <a:pt x="1789113" y="5059363"/>
                      <a:pt x="1742281" y="5130006"/>
                      <a:pt x="1695450" y="520065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Corde 4"/>
              <p:cNvSpPr/>
              <p:nvPr/>
            </p:nvSpPr>
            <p:spPr>
              <a:xfrm rot="6562276">
                <a:off x="3944837" y="3236506"/>
                <a:ext cx="163178" cy="159927"/>
              </a:xfrm>
              <a:prstGeom prst="chord">
                <a:avLst/>
              </a:prstGeom>
              <a:solidFill>
                <a:schemeClr val="bg2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" name="Rectangle 6"/>
            <p:cNvSpPr/>
            <p:nvPr/>
          </p:nvSpPr>
          <p:spPr>
            <a:xfrm rot="18987539">
              <a:off x="3965385" y="2261827"/>
              <a:ext cx="310261" cy="144016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3347864" y="2492898"/>
            <a:ext cx="1819362" cy="2664294"/>
            <a:chOff x="3870970" y="2492898"/>
            <a:chExt cx="1819362" cy="2664294"/>
          </a:xfrm>
        </p:grpSpPr>
        <p:cxnSp>
          <p:nvCxnSpPr>
            <p:cNvPr id="10" name="Connecteur droit avec flèche 9"/>
            <p:cNvCxnSpPr/>
            <p:nvPr/>
          </p:nvCxnSpPr>
          <p:spPr>
            <a:xfrm flipH="1">
              <a:off x="3923927" y="2492898"/>
              <a:ext cx="52847" cy="2664294"/>
            </a:xfrm>
            <a:prstGeom prst="straightConnector1">
              <a:avLst/>
            </a:prstGeom>
            <a:ln w="19050">
              <a:solidFill>
                <a:srgbClr val="80008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/>
            <p:cNvSpPr txBox="1"/>
            <p:nvPr/>
          </p:nvSpPr>
          <p:spPr>
            <a:xfrm>
              <a:off x="3870970" y="3915514"/>
              <a:ext cx="1819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 smtClean="0">
                  <a:solidFill>
                    <a:srgbClr val="7030A0"/>
                  </a:solidFill>
                  <a:latin typeface="+mn-lt"/>
                </a:rPr>
                <a:t>600 mètres</a:t>
              </a:r>
              <a:endParaRPr lang="fr-FR" sz="1200" b="1" dirty="0">
                <a:solidFill>
                  <a:srgbClr val="7030A0"/>
                </a:solidFill>
                <a:latin typeface="+mn-lt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6660232" y="1294020"/>
            <a:ext cx="2376264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 smtClean="0">
                <a:solidFill>
                  <a:srgbClr val="009900"/>
                </a:solidFill>
                <a:latin typeface="Verdana"/>
              </a:rPr>
              <a:t>Exploitation avec un robot de traite </a:t>
            </a:r>
            <a:endParaRPr lang="fr-FR" sz="1400" dirty="0">
              <a:latin typeface="Verdana"/>
            </a:endParaRPr>
          </a:p>
          <a:p>
            <a:endParaRPr lang="fr-FR" sz="1400" dirty="0" smtClean="0">
              <a:latin typeface="Verdana"/>
            </a:endParaRPr>
          </a:p>
          <a:p>
            <a:r>
              <a:rPr lang="fr-FR" sz="1600" dirty="0" smtClean="0">
                <a:latin typeface="Verdana"/>
              </a:rPr>
              <a:t>Création d’un </a:t>
            </a:r>
            <a:r>
              <a:rPr lang="fr-FR" sz="1600" dirty="0" err="1" smtClean="0">
                <a:latin typeface="Verdana"/>
              </a:rPr>
              <a:t>boviduc</a:t>
            </a:r>
            <a:endParaRPr lang="fr-FR" sz="1600" dirty="0" smtClean="0">
              <a:latin typeface="Verdana"/>
            </a:endParaRPr>
          </a:p>
          <a:p>
            <a:endParaRPr lang="fr-FR" sz="1600" dirty="0" smtClean="0">
              <a:latin typeface="Verdana"/>
            </a:endParaRPr>
          </a:p>
          <a:p>
            <a:pPr marL="285750" indent="-285750">
              <a:buFont typeface="Symbol"/>
              <a:buChar char="Þ"/>
            </a:pPr>
            <a:r>
              <a:rPr lang="fr-FR" sz="1600" dirty="0" smtClean="0">
                <a:latin typeface="Verdana"/>
              </a:rPr>
              <a:t>14 ha accessibles avant </a:t>
            </a:r>
          </a:p>
          <a:p>
            <a:pPr marL="285750" indent="-285750">
              <a:buFont typeface="Symbol"/>
              <a:buChar char="Þ"/>
            </a:pPr>
            <a:endParaRPr lang="fr-FR" sz="1600" dirty="0" smtClean="0">
              <a:latin typeface="Verdana"/>
            </a:endParaRPr>
          </a:p>
          <a:p>
            <a:pPr marL="285750" indent="-285750">
              <a:buFont typeface="Symbol"/>
              <a:buChar char="Þ"/>
            </a:pPr>
            <a:r>
              <a:rPr lang="fr-FR" sz="1600" dirty="0" smtClean="0">
                <a:latin typeface="Verdana"/>
                <a:sym typeface="Wingdings" panose="05000000000000000000" pitchFamily="2" charset="2"/>
              </a:rPr>
              <a:t>25 ha accessibles après</a:t>
            </a:r>
            <a:endParaRPr lang="fr-FR" sz="1600" dirty="0"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9486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8" t="30766" r="31903" b="-20"/>
          <a:stretch/>
        </p:blipFill>
        <p:spPr bwMode="auto">
          <a:xfrm>
            <a:off x="107504" y="371550"/>
            <a:ext cx="4371965" cy="601570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09889" y="371550"/>
            <a:ext cx="38700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 smtClean="0">
                <a:solidFill>
                  <a:srgbClr val="009900"/>
                </a:solidFill>
                <a:latin typeface="Verdana"/>
              </a:rPr>
              <a:t>Exemples de découpage</a:t>
            </a:r>
            <a:endParaRPr lang="fr-FR" sz="1600" dirty="0">
              <a:latin typeface="Verdana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076056" y="2996952"/>
            <a:ext cx="273630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+mn-lt"/>
              </a:rPr>
              <a:t>LAIT - 40 VL</a:t>
            </a:r>
          </a:p>
          <a:p>
            <a:endParaRPr lang="fr-FR" sz="1400" dirty="0" smtClean="0">
              <a:latin typeface="+mn-lt"/>
            </a:endParaRPr>
          </a:p>
          <a:p>
            <a:r>
              <a:rPr lang="fr-FR" sz="1400" dirty="0" smtClean="0">
                <a:latin typeface="+mn-lt"/>
              </a:rPr>
              <a:t>1 à 2 jours/paddock</a:t>
            </a:r>
          </a:p>
          <a:p>
            <a:endParaRPr lang="fr-FR" sz="1400" dirty="0" smtClean="0">
              <a:latin typeface="+mn-lt"/>
            </a:endParaRPr>
          </a:p>
          <a:p>
            <a:r>
              <a:rPr lang="fr-FR" sz="1400" dirty="0" smtClean="0">
                <a:latin typeface="+mn-lt"/>
              </a:rPr>
              <a:t>Parcellaire du plein printemps</a:t>
            </a:r>
            <a:endParaRPr lang="fr-F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56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Comportement des animaux au pâturage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365104"/>
            <a:ext cx="1492925" cy="170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0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5" t="33521" r="20348" b="15142"/>
          <a:stretch/>
        </p:blipFill>
        <p:spPr bwMode="auto">
          <a:xfrm>
            <a:off x="676275" y="1260453"/>
            <a:ext cx="7791450" cy="4676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" name="Groupe 3"/>
          <p:cNvGrpSpPr/>
          <p:nvPr/>
        </p:nvGrpSpPr>
        <p:grpSpPr>
          <a:xfrm>
            <a:off x="1115616" y="1412776"/>
            <a:ext cx="6139418" cy="2915508"/>
            <a:chOff x="0" y="0"/>
            <a:chExt cx="5700177" cy="2915906"/>
          </a:xfrm>
        </p:grpSpPr>
        <p:sp>
          <p:nvSpPr>
            <p:cNvPr id="58" name="Zone de texte 279"/>
            <p:cNvSpPr txBox="1"/>
            <p:nvPr/>
          </p:nvSpPr>
          <p:spPr>
            <a:xfrm>
              <a:off x="3401290" y="2653145"/>
              <a:ext cx="359915" cy="26276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100" b="1">
                  <a:solidFill>
                    <a:srgbClr val="FFFFFF"/>
                  </a:solidFill>
                  <a:effectLst/>
                  <a:latin typeface="+mn-lt"/>
                  <a:ea typeface="Calibri"/>
                  <a:cs typeface="Times New Roman"/>
                </a:rPr>
                <a:t>20</a:t>
              </a:r>
              <a:endParaRPr lang="fr-FR" sz="1400">
                <a:effectLst/>
                <a:latin typeface="+mn-lt"/>
                <a:ea typeface="Calibri"/>
                <a:cs typeface="Times New Roman"/>
              </a:endParaRPr>
            </a:p>
          </p:txBody>
        </p:sp>
        <p:grpSp>
          <p:nvGrpSpPr>
            <p:cNvPr id="59" name="Groupe 58"/>
            <p:cNvGrpSpPr/>
            <p:nvPr/>
          </p:nvGrpSpPr>
          <p:grpSpPr>
            <a:xfrm>
              <a:off x="0" y="0"/>
              <a:ext cx="5700177" cy="2728092"/>
              <a:chOff x="0" y="0"/>
              <a:chExt cx="5700335" cy="2728226"/>
            </a:xfrm>
          </p:grpSpPr>
          <p:sp>
            <p:nvSpPr>
              <p:cNvPr id="60" name="Zone de texte 281"/>
              <p:cNvSpPr txBox="1"/>
              <p:nvPr/>
            </p:nvSpPr>
            <p:spPr>
              <a:xfrm>
                <a:off x="180109" y="0"/>
                <a:ext cx="283751" cy="26277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 dirty="0">
                    <a:solidFill>
                      <a:srgbClr val="FFFFFF"/>
                    </a:solidFill>
                    <a:effectLst/>
                    <a:ea typeface="Calibri"/>
                    <a:cs typeface="Times New Roman"/>
                  </a:rPr>
                  <a:t>1</a:t>
                </a:r>
                <a:endParaRPr lang="fr-FR" sz="1400" dirty="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61" name="Zone de texte 282"/>
              <p:cNvSpPr txBox="1"/>
              <p:nvPr/>
            </p:nvSpPr>
            <p:spPr>
              <a:xfrm>
                <a:off x="0" y="290945"/>
                <a:ext cx="283751" cy="26277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solidFill>
                      <a:srgbClr val="FFFFFF"/>
                    </a:solidFill>
                    <a:effectLst/>
                    <a:ea typeface="Calibri"/>
                    <a:cs typeface="Times New Roman"/>
                  </a:rPr>
                  <a:t>2</a:t>
                </a:r>
                <a:endParaRPr lang="fr-FR" sz="140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62" name="Zone de texte 283"/>
              <p:cNvSpPr txBox="1"/>
              <p:nvPr/>
            </p:nvSpPr>
            <p:spPr>
              <a:xfrm>
                <a:off x="221672" y="471028"/>
                <a:ext cx="283751" cy="26277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solidFill>
                      <a:srgbClr val="FFFFFF"/>
                    </a:solidFill>
                    <a:effectLst/>
                    <a:ea typeface="Calibri"/>
                    <a:cs typeface="Times New Roman"/>
                  </a:rPr>
                  <a:t>3</a:t>
                </a:r>
                <a:endParaRPr lang="fr-FR" sz="140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63" name="Zone de texte 284"/>
              <p:cNvSpPr txBox="1"/>
              <p:nvPr/>
            </p:nvSpPr>
            <p:spPr>
              <a:xfrm>
                <a:off x="332743" y="666266"/>
                <a:ext cx="283751" cy="248997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solidFill>
                      <a:srgbClr val="FFFFFF"/>
                    </a:solidFill>
                    <a:effectLst/>
                    <a:ea typeface="Calibri"/>
                    <a:cs typeface="Times New Roman"/>
                  </a:rPr>
                  <a:t>4</a:t>
                </a:r>
                <a:endParaRPr lang="fr-FR" sz="140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64" name="Zone de texte 285"/>
              <p:cNvSpPr txBox="1"/>
              <p:nvPr/>
            </p:nvSpPr>
            <p:spPr>
              <a:xfrm>
                <a:off x="616493" y="733802"/>
                <a:ext cx="283751" cy="26277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solidFill>
                      <a:srgbClr val="FFFFFF"/>
                    </a:solidFill>
                    <a:effectLst/>
                    <a:ea typeface="Calibri"/>
                    <a:cs typeface="Times New Roman"/>
                  </a:rPr>
                  <a:t>5</a:t>
                </a:r>
                <a:endParaRPr lang="fr-FR" sz="140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65" name="Zone de texte 291"/>
              <p:cNvSpPr txBox="1"/>
              <p:nvPr/>
            </p:nvSpPr>
            <p:spPr>
              <a:xfrm>
                <a:off x="789963" y="796152"/>
                <a:ext cx="283751" cy="26277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solidFill>
                      <a:srgbClr val="FFFFFF"/>
                    </a:solidFill>
                    <a:effectLst/>
                    <a:ea typeface="Calibri"/>
                    <a:cs typeface="Times New Roman"/>
                  </a:rPr>
                  <a:t>6 </a:t>
                </a:r>
                <a:endParaRPr lang="fr-FR" sz="140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66" name="Zone de texte 292"/>
              <p:cNvSpPr txBox="1"/>
              <p:nvPr/>
            </p:nvSpPr>
            <p:spPr>
              <a:xfrm>
                <a:off x="1389038" y="1064765"/>
                <a:ext cx="283751" cy="26277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 dirty="0">
                    <a:solidFill>
                      <a:srgbClr val="FFFFFF"/>
                    </a:solidFill>
                    <a:effectLst/>
                    <a:ea typeface="Calibri"/>
                    <a:cs typeface="Times New Roman"/>
                  </a:rPr>
                  <a:t>7</a:t>
                </a:r>
                <a:endParaRPr lang="fr-FR" sz="1400" dirty="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67" name="Zone de texte 293"/>
              <p:cNvSpPr txBox="1"/>
              <p:nvPr/>
            </p:nvSpPr>
            <p:spPr>
              <a:xfrm>
                <a:off x="1040319" y="1278258"/>
                <a:ext cx="283751" cy="26277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solidFill>
                      <a:srgbClr val="FFFFFF"/>
                    </a:solidFill>
                    <a:effectLst/>
                    <a:ea typeface="Calibri"/>
                    <a:cs typeface="Times New Roman"/>
                  </a:rPr>
                  <a:t>8</a:t>
                </a:r>
                <a:endParaRPr lang="fr-FR" sz="140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68" name="Zone de texte 294"/>
              <p:cNvSpPr txBox="1"/>
              <p:nvPr/>
            </p:nvSpPr>
            <p:spPr>
              <a:xfrm>
                <a:off x="753137" y="1402385"/>
                <a:ext cx="283751" cy="26277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solidFill>
                      <a:srgbClr val="FFFFFF"/>
                    </a:solidFill>
                    <a:effectLst/>
                    <a:ea typeface="Calibri"/>
                    <a:cs typeface="Times New Roman"/>
                  </a:rPr>
                  <a:t>9 </a:t>
                </a:r>
                <a:endParaRPr lang="fr-FR" sz="140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69" name="Zone de texte 295"/>
              <p:cNvSpPr txBox="1"/>
              <p:nvPr/>
            </p:nvSpPr>
            <p:spPr>
              <a:xfrm>
                <a:off x="350487" y="1602932"/>
                <a:ext cx="359926" cy="26277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solidFill>
                      <a:srgbClr val="FFFFFF"/>
                    </a:solidFill>
                    <a:effectLst/>
                    <a:ea typeface="Calibri"/>
                    <a:cs typeface="Times New Roman"/>
                  </a:rPr>
                  <a:t>10</a:t>
                </a:r>
                <a:endParaRPr lang="fr-FR" sz="140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70" name="Zone de texte 296"/>
              <p:cNvSpPr txBox="1"/>
              <p:nvPr/>
            </p:nvSpPr>
            <p:spPr>
              <a:xfrm>
                <a:off x="1775487" y="1445191"/>
                <a:ext cx="359926" cy="26277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solidFill>
                      <a:srgbClr val="FFFFFF"/>
                    </a:solidFill>
                    <a:effectLst/>
                    <a:ea typeface="Calibri"/>
                    <a:cs typeface="Times New Roman"/>
                  </a:rPr>
                  <a:t>11 </a:t>
                </a:r>
                <a:endParaRPr lang="fr-FR" sz="140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71" name="Zone de texte 297"/>
              <p:cNvSpPr txBox="1"/>
              <p:nvPr/>
            </p:nvSpPr>
            <p:spPr>
              <a:xfrm>
                <a:off x="1371892" y="1665159"/>
                <a:ext cx="359926" cy="26277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solidFill>
                      <a:srgbClr val="FFFFFF"/>
                    </a:solidFill>
                    <a:effectLst/>
                    <a:ea typeface="Calibri"/>
                    <a:cs typeface="Times New Roman"/>
                  </a:rPr>
                  <a:t>12</a:t>
                </a:r>
                <a:endParaRPr lang="fr-FR" sz="140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72" name="Zone de texte 299"/>
              <p:cNvSpPr txBox="1"/>
              <p:nvPr/>
            </p:nvSpPr>
            <p:spPr>
              <a:xfrm>
                <a:off x="1052021" y="1827999"/>
                <a:ext cx="359926" cy="26277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solidFill>
                      <a:srgbClr val="FFFFFF"/>
                    </a:solidFill>
                    <a:effectLst/>
                    <a:ea typeface="Calibri"/>
                    <a:cs typeface="Times New Roman"/>
                  </a:rPr>
                  <a:t>13</a:t>
                </a:r>
                <a:endParaRPr lang="fr-FR" sz="140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73" name="Zone de texte 300"/>
              <p:cNvSpPr txBox="1"/>
              <p:nvPr/>
            </p:nvSpPr>
            <p:spPr>
              <a:xfrm>
                <a:off x="572168" y="2044683"/>
                <a:ext cx="359926" cy="26277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solidFill>
                      <a:srgbClr val="FFFFFF"/>
                    </a:solidFill>
                    <a:effectLst/>
                    <a:ea typeface="Calibri"/>
                    <a:cs typeface="Times New Roman"/>
                  </a:rPr>
                  <a:t>14</a:t>
                </a:r>
                <a:endParaRPr lang="fr-FR" sz="1400"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74" name="Zone de texte 301"/>
              <p:cNvSpPr txBox="1"/>
              <p:nvPr/>
            </p:nvSpPr>
            <p:spPr>
              <a:xfrm>
                <a:off x="2141119" y="1758397"/>
                <a:ext cx="359926" cy="26277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solidFill>
                      <a:srgbClr val="FFFFFF"/>
                    </a:solidFill>
                    <a:effectLst/>
                    <a:latin typeface="+mn-lt"/>
                    <a:ea typeface="Calibri"/>
                    <a:cs typeface="Times New Roman"/>
                  </a:rPr>
                  <a:t>15</a:t>
                </a:r>
                <a:endParaRPr lang="fr-FR" sz="1400">
                  <a:effectLst/>
                  <a:latin typeface="+mn-lt"/>
                  <a:ea typeface="Calibri"/>
                  <a:cs typeface="Times New Roman"/>
                </a:endParaRPr>
              </a:p>
            </p:txBody>
          </p:sp>
          <p:sp>
            <p:nvSpPr>
              <p:cNvPr id="75" name="Zone de texte 302"/>
              <p:cNvSpPr txBox="1"/>
              <p:nvPr/>
            </p:nvSpPr>
            <p:spPr>
              <a:xfrm>
                <a:off x="1324070" y="2171481"/>
                <a:ext cx="359926" cy="26277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solidFill>
                      <a:srgbClr val="FFFFFF"/>
                    </a:solidFill>
                    <a:effectLst/>
                    <a:latin typeface="+mn-lt"/>
                    <a:ea typeface="Calibri"/>
                    <a:cs typeface="Times New Roman"/>
                  </a:rPr>
                  <a:t>17</a:t>
                </a:r>
                <a:endParaRPr lang="fr-FR" sz="1400">
                  <a:effectLst/>
                  <a:latin typeface="+mn-lt"/>
                  <a:ea typeface="Calibri"/>
                  <a:cs typeface="Times New Roman"/>
                </a:endParaRPr>
              </a:p>
            </p:txBody>
          </p:sp>
          <p:sp>
            <p:nvSpPr>
              <p:cNvPr id="76" name="Zone de texte 303"/>
              <p:cNvSpPr txBox="1"/>
              <p:nvPr/>
            </p:nvSpPr>
            <p:spPr>
              <a:xfrm>
                <a:off x="1652151" y="2010189"/>
                <a:ext cx="359926" cy="26277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solidFill>
                      <a:srgbClr val="FFFFFF"/>
                    </a:solidFill>
                    <a:effectLst/>
                    <a:latin typeface="+mn-lt"/>
                    <a:ea typeface="Calibri"/>
                    <a:cs typeface="Times New Roman"/>
                  </a:rPr>
                  <a:t>16</a:t>
                </a:r>
                <a:endParaRPr lang="fr-FR" sz="1400">
                  <a:effectLst/>
                  <a:latin typeface="+mn-lt"/>
                  <a:ea typeface="Calibri"/>
                  <a:cs typeface="Times New Roman"/>
                </a:endParaRPr>
              </a:p>
            </p:txBody>
          </p:sp>
          <p:sp>
            <p:nvSpPr>
              <p:cNvPr id="77" name="Zone de texte 304"/>
              <p:cNvSpPr txBox="1"/>
              <p:nvPr/>
            </p:nvSpPr>
            <p:spPr>
              <a:xfrm>
                <a:off x="3110282" y="2465452"/>
                <a:ext cx="359926" cy="26277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 dirty="0">
                    <a:solidFill>
                      <a:srgbClr val="FFFFFF"/>
                    </a:solidFill>
                    <a:effectLst/>
                    <a:latin typeface="+mn-lt"/>
                    <a:ea typeface="Calibri"/>
                    <a:cs typeface="Times New Roman"/>
                  </a:rPr>
                  <a:t>19</a:t>
                </a:r>
                <a:endParaRPr lang="fr-FR" sz="1400" dirty="0">
                  <a:effectLst/>
                  <a:latin typeface="+mn-lt"/>
                  <a:ea typeface="Calibri"/>
                  <a:cs typeface="Times New Roman"/>
                </a:endParaRPr>
              </a:p>
            </p:txBody>
          </p:sp>
          <p:sp>
            <p:nvSpPr>
              <p:cNvPr id="78" name="Zone de texte 395"/>
              <p:cNvSpPr txBox="1"/>
              <p:nvPr/>
            </p:nvSpPr>
            <p:spPr>
              <a:xfrm>
                <a:off x="900244" y="2465452"/>
                <a:ext cx="359926" cy="26277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solidFill>
                      <a:srgbClr val="FFFFFF"/>
                    </a:solidFill>
                    <a:effectLst/>
                    <a:latin typeface="+mn-lt"/>
                    <a:ea typeface="Calibri"/>
                    <a:cs typeface="Times New Roman"/>
                  </a:rPr>
                  <a:t>18</a:t>
                </a:r>
                <a:endParaRPr lang="fr-FR" sz="1400">
                  <a:effectLst/>
                  <a:latin typeface="+mn-lt"/>
                  <a:ea typeface="Calibri"/>
                  <a:cs typeface="Times New Roman"/>
                </a:endParaRPr>
              </a:p>
            </p:txBody>
          </p:sp>
          <p:sp>
            <p:nvSpPr>
              <p:cNvPr id="79" name="Zone de texte 396"/>
              <p:cNvSpPr txBox="1"/>
              <p:nvPr/>
            </p:nvSpPr>
            <p:spPr>
              <a:xfrm>
                <a:off x="4463660" y="960944"/>
                <a:ext cx="359410" cy="26225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 dirty="0" smtClean="0">
                    <a:solidFill>
                      <a:srgbClr val="FFFFFF"/>
                    </a:solidFill>
                    <a:effectLst/>
                    <a:latin typeface="+mn-lt"/>
                    <a:ea typeface="Calibri"/>
                    <a:cs typeface="Times New Roman"/>
                  </a:rPr>
                  <a:t>21</a:t>
                </a:r>
                <a:endParaRPr lang="fr-FR" sz="1400" dirty="0">
                  <a:effectLst/>
                  <a:latin typeface="+mn-lt"/>
                  <a:ea typeface="Calibri"/>
                  <a:cs typeface="Times New Roman"/>
                </a:endParaRPr>
              </a:p>
            </p:txBody>
          </p:sp>
          <p:sp>
            <p:nvSpPr>
              <p:cNvPr id="80" name="Zone de texte 397"/>
              <p:cNvSpPr txBox="1"/>
              <p:nvPr/>
            </p:nvSpPr>
            <p:spPr>
              <a:xfrm>
                <a:off x="4742877" y="1196152"/>
                <a:ext cx="359410" cy="26225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 dirty="0" smtClean="0">
                    <a:solidFill>
                      <a:srgbClr val="FFFFFF"/>
                    </a:solidFill>
                    <a:effectLst/>
                    <a:latin typeface="+mn-lt"/>
                    <a:ea typeface="Calibri"/>
                    <a:cs typeface="Times New Roman"/>
                  </a:rPr>
                  <a:t>22</a:t>
                </a:r>
                <a:endParaRPr lang="fr-FR" sz="1400" dirty="0">
                  <a:effectLst/>
                  <a:latin typeface="+mn-lt"/>
                  <a:ea typeface="Calibri"/>
                  <a:cs typeface="Times New Roman"/>
                </a:endParaRPr>
              </a:p>
            </p:txBody>
          </p:sp>
          <p:sp>
            <p:nvSpPr>
              <p:cNvPr id="81" name="Zone de texte 398"/>
              <p:cNvSpPr txBox="1"/>
              <p:nvPr/>
            </p:nvSpPr>
            <p:spPr>
              <a:xfrm>
                <a:off x="5102286" y="1347073"/>
                <a:ext cx="359410" cy="26225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 dirty="0" smtClean="0">
                    <a:solidFill>
                      <a:srgbClr val="FFFFFF"/>
                    </a:solidFill>
                    <a:effectLst/>
                    <a:latin typeface="+mn-lt"/>
                    <a:ea typeface="Calibri"/>
                    <a:cs typeface="Times New Roman"/>
                  </a:rPr>
                  <a:t>23</a:t>
                </a:r>
                <a:endParaRPr lang="fr-FR" sz="1400" dirty="0">
                  <a:effectLst/>
                  <a:latin typeface="+mn-lt"/>
                  <a:ea typeface="Calibri"/>
                  <a:cs typeface="Times New Roman"/>
                </a:endParaRPr>
              </a:p>
            </p:txBody>
          </p:sp>
          <p:sp>
            <p:nvSpPr>
              <p:cNvPr id="82" name="Zone de texte 399"/>
              <p:cNvSpPr txBox="1"/>
              <p:nvPr/>
            </p:nvSpPr>
            <p:spPr>
              <a:xfrm>
                <a:off x="4643365" y="514088"/>
                <a:ext cx="359410" cy="26225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 dirty="0" smtClean="0">
                    <a:solidFill>
                      <a:srgbClr val="FFFFFF"/>
                    </a:solidFill>
                    <a:effectLst/>
                    <a:latin typeface="+mn-lt"/>
                    <a:ea typeface="Calibri"/>
                    <a:cs typeface="Times New Roman"/>
                  </a:rPr>
                  <a:t>24</a:t>
                </a:r>
                <a:endParaRPr lang="fr-FR" sz="1400" dirty="0">
                  <a:effectLst/>
                  <a:latin typeface="+mn-lt"/>
                  <a:ea typeface="Calibri"/>
                  <a:cs typeface="Times New Roman"/>
                </a:endParaRPr>
              </a:p>
            </p:txBody>
          </p:sp>
          <p:sp>
            <p:nvSpPr>
              <p:cNvPr id="83" name="Zone de texte 400"/>
              <p:cNvSpPr txBox="1"/>
              <p:nvPr/>
            </p:nvSpPr>
            <p:spPr>
              <a:xfrm>
                <a:off x="4935732" y="612933"/>
                <a:ext cx="359410" cy="26225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 dirty="0" smtClean="0">
                    <a:solidFill>
                      <a:srgbClr val="FFFFFF"/>
                    </a:solidFill>
                    <a:latin typeface="+mn-lt"/>
                    <a:ea typeface="Calibri"/>
                    <a:cs typeface="Times New Roman"/>
                  </a:rPr>
                  <a:t>25</a:t>
                </a:r>
                <a:endParaRPr lang="fr-FR" sz="1400" dirty="0">
                  <a:effectLst/>
                  <a:latin typeface="+mn-lt"/>
                  <a:ea typeface="Calibri"/>
                  <a:cs typeface="Times New Roman"/>
                </a:endParaRPr>
              </a:p>
            </p:txBody>
          </p:sp>
          <p:sp>
            <p:nvSpPr>
              <p:cNvPr id="84" name="Zone de texte 401"/>
              <p:cNvSpPr txBox="1"/>
              <p:nvPr/>
            </p:nvSpPr>
            <p:spPr>
              <a:xfrm>
                <a:off x="5076935" y="802511"/>
                <a:ext cx="359410" cy="26225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 dirty="0" smtClean="0">
                    <a:solidFill>
                      <a:srgbClr val="FFFFFF"/>
                    </a:solidFill>
                    <a:latin typeface="+mn-lt"/>
                    <a:ea typeface="Calibri"/>
                    <a:cs typeface="Times New Roman"/>
                  </a:rPr>
                  <a:t>26</a:t>
                </a:r>
                <a:endParaRPr lang="fr-FR" sz="1400" dirty="0">
                  <a:effectLst/>
                  <a:latin typeface="+mn-lt"/>
                  <a:ea typeface="Calibri"/>
                  <a:cs typeface="Times New Roman"/>
                </a:endParaRPr>
              </a:p>
            </p:txBody>
          </p:sp>
          <p:sp>
            <p:nvSpPr>
              <p:cNvPr id="85" name="Zone de texte 402"/>
              <p:cNvSpPr txBox="1"/>
              <p:nvPr/>
            </p:nvSpPr>
            <p:spPr>
              <a:xfrm>
                <a:off x="5340925" y="956810"/>
                <a:ext cx="359410" cy="26225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 dirty="0" smtClean="0">
                    <a:solidFill>
                      <a:srgbClr val="FFFFFF"/>
                    </a:solidFill>
                    <a:effectLst/>
                    <a:latin typeface="+mn-lt"/>
                    <a:ea typeface="Calibri"/>
                    <a:cs typeface="Times New Roman"/>
                  </a:rPr>
                  <a:t>27</a:t>
                </a:r>
                <a:endParaRPr lang="fr-FR" sz="1400" dirty="0">
                  <a:effectLst/>
                  <a:latin typeface="+mn-lt"/>
                  <a:ea typeface="Calibri"/>
                  <a:cs typeface="Times New Roman"/>
                </a:endParaRPr>
              </a:p>
            </p:txBody>
          </p:sp>
        </p:grpSp>
      </p:grpSp>
      <p:sp>
        <p:nvSpPr>
          <p:cNvPr id="92" name="ZoneTexte 91"/>
          <p:cNvSpPr txBox="1"/>
          <p:nvPr/>
        </p:nvSpPr>
        <p:spPr>
          <a:xfrm>
            <a:off x="6648262" y="4509120"/>
            <a:ext cx="170245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+mn-lt"/>
              </a:rPr>
              <a:t>LAIT - 55 VL</a:t>
            </a:r>
          </a:p>
          <a:p>
            <a:endParaRPr lang="fr-FR" sz="1400" dirty="0" smtClean="0">
              <a:latin typeface="+mn-lt"/>
            </a:endParaRPr>
          </a:p>
          <a:p>
            <a:r>
              <a:rPr lang="fr-FR" sz="1400" dirty="0" smtClean="0">
                <a:latin typeface="+mn-lt"/>
              </a:rPr>
              <a:t>1 jour/paddock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6633" y="400200"/>
            <a:ext cx="38700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 smtClean="0">
                <a:solidFill>
                  <a:srgbClr val="009900"/>
                </a:solidFill>
                <a:latin typeface="Verdana"/>
              </a:rPr>
              <a:t>Exemples de découpage</a:t>
            </a:r>
            <a:endParaRPr lang="fr-FR" sz="1600" dirty="0"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6178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61418" y="404664"/>
            <a:ext cx="38700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 smtClean="0">
                <a:solidFill>
                  <a:srgbClr val="009900"/>
                </a:solidFill>
                <a:latin typeface="Verdana"/>
              </a:rPr>
              <a:t>Exemples de découpage</a:t>
            </a:r>
            <a:endParaRPr lang="fr-FR" sz="1600" dirty="0">
              <a:latin typeface="Verdana"/>
            </a:endParaRPr>
          </a:p>
        </p:txBody>
      </p:sp>
      <p:grpSp>
        <p:nvGrpSpPr>
          <p:cNvPr id="48" name="Groupe 47"/>
          <p:cNvGrpSpPr/>
          <p:nvPr/>
        </p:nvGrpSpPr>
        <p:grpSpPr>
          <a:xfrm>
            <a:off x="532818" y="1405890"/>
            <a:ext cx="7855606" cy="4592468"/>
            <a:chOff x="-403286" y="1405890"/>
            <a:chExt cx="7855606" cy="4592468"/>
          </a:xfrm>
        </p:grpSpPr>
        <p:grpSp>
          <p:nvGrpSpPr>
            <p:cNvPr id="4" name="Groupe 3"/>
            <p:cNvGrpSpPr/>
            <p:nvPr/>
          </p:nvGrpSpPr>
          <p:grpSpPr>
            <a:xfrm>
              <a:off x="-289593" y="5567611"/>
              <a:ext cx="6900709" cy="430747"/>
              <a:chOff x="-7824187" y="4051434"/>
              <a:chExt cx="6901706" cy="430854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-7824187" y="4093188"/>
                <a:ext cx="357505" cy="16637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3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-5467120" y="4093185"/>
                <a:ext cx="357505" cy="166370"/>
              </a:xfrm>
              <a:prstGeom prst="rect">
                <a:avLst/>
              </a:prstGeom>
              <a:solidFill>
                <a:srgbClr val="FFC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3600"/>
              </a:p>
            </p:txBody>
          </p:sp>
          <p:sp>
            <p:nvSpPr>
              <p:cNvPr id="41" name="Zone de texte 35"/>
              <p:cNvSpPr txBox="1"/>
              <p:nvPr/>
            </p:nvSpPr>
            <p:spPr>
              <a:xfrm>
                <a:off x="-7391219" y="4051434"/>
                <a:ext cx="1764646" cy="24987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fr-FR" sz="1050" b="1" dirty="0">
                    <a:effectLst/>
                    <a:latin typeface="Verdana"/>
                    <a:ea typeface="Times New Roman"/>
                    <a:cs typeface="Times New Roman"/>
                  </a:rPr>
                  <a:t>Parcelles </a:t>
                </a:r>
                <a:r>
                  <a:rPr lang="fr-FR" sz="1050" b="1" dirty="0" smtClean="0">
                    <a:effectLst/>
                    <a:latin typeface="Verdana"/>
                    <a:ea typeface="Times New Roman"/>
                    <a:cs typeface="Times New Roman"/>
                  </a:rPr>
                  <a:t>des </a:t>
                </a:r>
                <a:r>
                  <a:rPr lang="fr-FR" sz="1050" b="1" dirty="0">
                    <a:effectLst/>
                    <a:latin typeface="Verdana"/>
                    <a:ea typeface="Times New Roman"/>
                    <a:cs typeface="Times New Roman"/>
                  </a:rPr>
                  <a:t>bœufs</a:t>
                </a:r>
                <a:endParaRPr lang="fr-FR" sz="1200" dirty="0">
                  <a:effectLst/>
                  <a:latin typeface="Verdana"/>
                  <a:ea typeface="Times New Roman"/>
                  <a:cs typeface="Times New Roman"/>
                </a:endParaRPr>
              </a:p>
            </p:txBody>
          </p:sp>
          <p:sp>
            <p:nvSpPr>
              <p:cNvPr id="42" name="Zone de texte 36"/>
              <p:cNvSpPr txBox="1"/>
              <p:nvPr/>
            </p:nvSpPr>
            <p:spPr>
              <a:xfrm>
                <a:off x="-5069275" y="4051434"/>
                <a:ext cx="1820581" cy="43085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fr-FR" sz="1050" b="1" dirty="0">
                    <a:effectLst/>
                    <a:latin typeface="Verdana"/>
                    <a:ea typeface="Times New Roman"/>
                    <a:cs typeface="Times New Roman"/>
                  </a:rPr>
                  <a:t>Parcelles </a:t>
                </a:r>
                <a:r>
                  <a:rPr lang="fr-FR" sz="1050" b="1" dirty="0" smtClean="0">
                    <a:effectLst/>
                    <a:latin typeface="Verdana"/>
                    <a:ea typeface="Times New Roman"/>
                    <a:cs typeface="Times New Roman"/>
                  </a:rPr>
                  <a:t>des </a:t>
                </a:r>
                <a:r>
                  <a:rPr lang="fr-FR" sz="1050" b="1" dirty="0">
                    <a:effectLst/>
                    <a:latin typeface="Verdana"/>
                    <a:ea typeface="Times New Roman"/>
                    <a:cs typeface="Times New Roman"/>
                  </a:rPr>
                  <a:t>génisses gestantes</a:t>
                </a:r>
                <a:endParaRPr lang="fr-FR" sz="1200" dirty="0">
                  <a:effectLst/>
                  <a:latin typeface="Verdana"/>
                  <a:ea typeface="Times New Roman"/>
                  <a:cs typeface="Times New Roman"/>
                </a:endParaRPr>
              </a:p>
            </p:txBody>
          </p:sp>
          <p:cxnSp>
            <p:nvCxnSpPr>
              <p:cNvPr id="46" name="Connecteur droit 45"/>
              <p:cNvCxnSpPr/>
              <p:nvPr/>
            </p:nvCxnSpPr>
            <p:spPr>
              <a:xfrm flipH="1">
                <a:off x="-2754697" y="4176368"/>
                <a:ext cx="357505" cy="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Zone de texte 54"/>
              <p:cNvSpPr txBox="1"/>
              <p:nvPr/>
            </p:nvSpPr>
            <p:spPr>
              <a:xfrm>
                <a:off x="-2292539" y="4051434"/>
                <a:ext cx="1370058" cy="23258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fr-FR" sz="1050" b="1" dirty="0" smtClean="0">
                    <a:effectLst/>
                    <a:latin typeface="Verdana"/>
                    <a:ea typeface="Times New Roman"/>
                    <a:cs typeface="Times New Roman"/>
                  </a:rPr>
                  <a:t>Chemins</a:t>
                </a:r>
                <a:endParaRPr lang="fr-FR" sz="1200" dirty="0">
                  <a:effectLst/>
                  <a:latin typeface="Verdana"/>
                  <a:ea typeface="Times New Roman"/>
                  <a:cs typeface="Times New Roman"/>
                </a:endParaRPr>
              </a:p>
            </p:txBody>
          </p:sp>
        </p:grpSp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80" t="29269" r="3733" b="1016"/>
            <a:stretch/>
          </p:blipFill>
          <p:spPr bwMode="auto">
            <a:xfrm>
              <a:off x="-403286" y="1421789"/>
              <a:ext cx="7855606" cy="403032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6" name="Groupe 5"/>
            <p:cNvGrpSpPr/>
            <p:nvPr/>
          </p:nvGrpSpPr>
          <p:grpSpPr>
            <a:xfrm>
              <a:off x="983772" y="2741381"/>
              <a:ext cx="4903298" cy="943382"/>
              <a:chOff x="-92011" y="0"/>
              <a:chExt cx="4905525" cy="948146"/>
            </a:xfrm>
          </p:grpSpPr>
          <p:cxnSp>
            <p:nvCxnSpPr>
              <p:cNvPr id="31" name="Connecteur droit 30"/>
              <p:cNvCxnSpPr/>
              <p:nvPr/>
            </p:nvCxnSpPr>
            <p:spPr>
              <a:xfrm flipH="1">
                <a:off x="532252" y="395785"/>
                <a:ext cx="385032" cy="26599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/>
              <p:cNvCxnSpPr/>
              <p:nvPr/>
            </p:nvCxnSpPr>
            <p:spPr>
              <a:xfrm flipH="1">
                <a:off x="341195" y="422385"/>
                <a:ext cx="191057" cy="106751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/>
              <p:cNvCxnSpPr/>
              <p:nvPr/>
            </p:nvCxnSpPr>
            <p:spPr>
              <a:xfrm flipH="1">
                <a:off x="-37346" y="525439"/>
                <a:ext cx="391550" cy="13647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/>
              <p:cNvCxnSpPr/>
              <p:nvPr/>
            </p:nvCxnSpPr>
            <p:spPr>
              <a:xfrm>
                <a:off x="1727083" y="586196"/>
                <a:ext cx="463550" cy="36195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/>
              <p:cNvCxnSpPr/>
              <p:nvPr/>
            </p:nvCxnSpPr>
            <p:spPr>
              <a:xfrm flipH="1">
                <a:off x="2153607" y="695137"/>
                <a:ext cx="1333396" cy="230769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35"/>
              <p:cNvCxnSpPr/>
              <p:nvPr/>
            </p:nvCxnSpPr>
            <p:spPr>
              <a:xfrm flipH="1">
                <a:off x="3487004" y="0"/>
                <a:ext cx="793820" cy="695137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/>
              <p:cNvCxnSpPr/>
              <p:nvPr/>
            </p:nvCxnSpPr>
            <p:spPr>
              <a:xfrm>
                <a:off x="4267414" y="0"/>
                <a:ext cx="546100" cy="48895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/>
              <p:cNvCxnSpPr/>
              <p:nvPr/>
            </p:nvCxnSpPr>
            <p:spPr>
              <a:xfrm flipH="1">
                <a:off x="-92011" y="525439"/>
                <a:ext cx="83463" cy="332394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e 6"/>
            <p:cNvGrpSpPr/>
            <p:nvPr/>
          </p:nvGrpSpPr>
          <p:grpSpPr>
            <a:xfrm>
              <a:off x="-240962" y="1405890"/>
              <a:ext cx="7379030" cy="3302026"/>
              <a:chOff x="-604758" y="0"/>
              <a:chExt cx="7381524" cy="3303479"/>
            </a:xfrm>
          </p:grpSpPr>
          <p:sp>
            <p:nvSpPr>
              <p:cNvPr id="20" name="Zone de texte 38"/>
              <p:cNvSpPr txBox="1"/>
              <p:nvPr/>
            </p:nvSpPr>
            <p:spPr>
              <a:xfrm>
                <a:off x="662116" y="211541"/>
                <a:ext cx="1123020" cy="246380"/>
              </a:xfrm>
              <a:prstGeom prst="wedgeRoundRectCallout">
                <a:avLst>
                  <a:gd name="adj1" fmla="val 40738"/>
                  <a:gd name="adj2" fmla="val 147851"/>
                  <a:gd name="adj3" fmla="val 16667"/>
                </a:avLst>
              </a:prstGeom>
              <a:solidFill>
                <a:schemeClr val="bg1"/>
              </a:solidFill>
              <a:ln w="28575">
                <a:solidFill>
                  <a:srgbClr val="FFC1C1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fr-FR" sz="1000" b="1" dirty="0">
                    <a:effectLst/>
                    <a:latin typeface="Verdana"/>
                    <a:ea typeface="Times New Roman"/>
                    <a:cs typeface="Times New Roman"/>
                  </a:rPr>
                  <a:t>0.7 ha / 5 j</a:t>
                </a:r>
                <a:endParaRPr lang="fr-FR" sz="1200" dirty="0">
                  <a:effectLst/>
                  <a:latin typeface="Verdana"/>
                  <a:ea typeface="Times New Roman"/>
                  <a:cs typeface="Times New Roman"/>
                </a:endParaRPr>
              </a:p>
            </p:txBody>
          </p:sp>
          <p:sp>
            <p:nvSpPr>
              <p:cNvPr id="21" name="Zone de texte 39"/>
              <p:cNvSpPr txBox="1"/>
              <p:nvPr/>
            </p:nvSpPr>
            <p:spPr>
              <a:xfrm>
                <a:off x="1787772" y="0"/>
                <a:ext cx="1114996" cy="246380"/>
              </a:xfrm>
              <a:prstGeom prst="wedgeRoundRectCallout">
                <a:avLst>
                  <a:gd name="adj1" fmla="val 26154"/>
                  <a:gd name="adj2" fmla="val 121035"/>
                  <a:gd name="adj3" fmla="val 16667"/>
                </a:avLst>
              </a:prstGeom>
              <a:solidFill>
                <a:schemeClr val="bg1"/>
              </a:solidFill>
              <a:ln w="28575">
                <a:solidFill>
                  <a:srgbClr val="FFC1C1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fr-FR" sz="1000" b="1" dirty="0">
                    <a:effectLst/>
                    <a:latin typeface="Verdana"/>
                    <a:ea typeface="Times New Roman"/>
                    <a:cs typeface="Times New Roman"/>
                  </a:rPr>
                  <a:t>0.95 ha / 7 j</a:t>
                </a:r>
                <a:endParaRPr lang="fr-FR" sz="1200" dirty="0">
                  <a:effectLst/>
                  <a:latin typeface="Verdana"/>
                  <a:ea typeface="Times New Roman"/>
                  <a:cs typeface="Times New Roman"/>
                </a:endParaRPr>
              </a:p>
            </p:txBody>
          </p:sp>
          <p:sp>
            <p:nvSpPr>
              <p:cNvPr id="22" name="Zone de texte 40"/>
              <p:cNvSpPr txBox="1"/>
              <p:nvPr/>
            </p:nvSpPr>
            <p:spPr>
              <a:xfrm>
                <a:off x="-604758" y="1397579"/>
                <a:ext cx="1171045" cy="246380"/>
              </a:xfrm>
              <a:prstGeom prst="wedgeRoundRectCallout">
                <a:avLst>
                  <a:gd name="adj1" fmla="val 40738"/>
                  <a:gd name="adj2" fmla="val 147851"/>
                  <a:gd name="adj3" fmla="val 16667"/>
                </a:avLst>
              </a:prstGeom>
              <a:solidFill>
                <a:schemeClr val="bg1"/>
              </a:solidFill>
              <a:ln w="28575">
                <a:solidFill>
                  <a:srgbClr val="FFC1C1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fr-FR" sz="1000" b="1" dirty="0">
                    <a:effectLst/>
                    <a:latin typeface="Verdana"/>
                    <a:ea typeface="Times New Roman"/>
                    <a:cs typeface="Times New Roman"/>
                  </a:rPr>
                  <a:t>0.7 ha / 5 j</a:t>
                </a:r>
                <a:endParaRPr lang="fr-FR" sz="1200" dirty="0">
                  <a:effectLst/>
                  <a:latin typeface="Verdana"/>
                  <a:ea typeface="Times New Roman"/>
                  <a:cs typeface="Times New Roman"/>
                </a:endParaRPr>
              </a:p>
            </p:txBody>
          </p:sp>
          <p:sp>
            <p:nvSpPr>
              <p:cNvPr id="23" name="Zone de texte 41"/>
              <p:cNvSpPr txBox="1"/>
              <p:nvPr/>
            </p:nvSpPr>
            <p:spPr>
              <a:xfrm>
                <a:off x="844582" y="1397579"/>
                <a:ext cx="1217110" cy="222440"/>
              </a:xfrm>
              <a:prstGeom prst="wedgeRoundRectCallout">
                <a:avLst>
                  <a:gd name="adj1" fmla="val -4359"/>
                  <a:gd name="adj2" fmla="val 181180"/>
                  <a:gd name="adj3" fmla="val 16667"/>
                </a:avLst>
              </a:prstGeom>
              <a:solidFill>
                <a:schemeClr val="bg1"/>
              </a:solidFill>
              <a:ln w="28575">
                <a:solidFill>
                  <a:srgbClr val="FFC1C1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fr-FR" sz="1000" b="1" dirty="0">
                    <a:effectLst/>
                    <a:latin typeface="Verdana"/>
                    <a:ea typeface="Times New Roman"/>
                    <a:cs typeface="Times New Roman"/>
                  </a:rPr>
                  <a:t>0.7 ha / 5 j</a:t>
                </a:r>
                <a:endParaRPr lang="fr-FR" sz="1200" dirty="0">
                  <a:effectLst/>
                  <a:latin typeface="Verdana"/>
                  <a:ea typeface="Times New Roman"/>
                  <a:cs typeface="Times New Roman"/>
                </a:endParaRPr>
              </a:p>
            </p:txBody>
          </p:sp>
          <p:sp>
            <p:nvSpPr>
              <p:cNvPr id="24" name="Zone de texte 42"/>
              <p:cNvSpPr txBox="1"/>
              <p:nvPr/>
            </p:nvSpPr>
            <p:spPr>
              <a:xfrm>
                <a:off x="1453138" y="3057099"/>
                <a:ext cx="1055854" cy="246380"/>
              </a:xfrm>
              <a:prstGeom prst="wedgeRoundRectCallout">
                <a:avLst>
                  <a:gd name="adj1" fmla="val -36134"/>
                  <a:gd name="adj2" fmla="val -171647"/>
                  <a:gd name="adj3" fmla="val 16667"/>
                </a:avLst>
              </a:prstGeom>
              <a:solidFill>
                <a:schemeClr val="bg1"/>
              </a:solidFill>
              <a:ln w="28575">
                <a:solidFill>
                  <a:srgbClr val="FFC1C1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fr-FR" sz="1000" b="1">
                    <a:effectLst/>
                    <a:latin typeface="Verdana"/>
                    <a:ea typeface="Times New Roman"/>
                    <a:cs typeface="Times New Roman"/>
                  </a:rPr>
                  <a:t>0.7 ha / 5 j</a:t>
                </a:r>
                <a:endParaRPr lang="fr-FR" sz="1200">
                  <a:effectLst/>
                  <a:latin typeface="Verdana"/>
                  <a:ea typeface="Times New Roman"/>
                  <a:cs typeface="Times New Roman"/>
                </a:endParaRPr>
              </a:p>
            </p:txBody>
          </p:sp>
          <p:sp>
            <p:nvSpPr>
              <p:cNvPr id="26" name="Zone de texte 45"/>
              <p:cNvSpPr txBox="1"/>
              <p:nvPr/>
            </p:nvSpPr>
            <p:spPr>
              <a:xfrm>
                <a:off x="4569992" y="1777620"/>
                <a:ext cx="702861" cy="41235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fr-FR" sz="1000" b="1" dirty="0">
                    <a:effectLst/>
                    <a:latin typeface="Verdana"/>
                    <a:ea typeface="Times New Roman"/>
                    <a:cs typeface="Times New Roman"/>
                  </a:rPr>
                  <a:t>2.8 ha / 7 j</a:t>
                </a:r>
                <a:endParaRPr lang="fr-FR" sz="1200" dirty="0">
                  <a:effectLst/>
                  <a:latin typeface="Verdana"/>
                  <a:ea typeface="Times New Roman"/>
                  <a:cs typeface="Times New Roman"/>
                </a:endParaRPr>
              </a:p>
            </p:txBody>
          </p:sp>
          <p:sp>
            <p:nvSpPr>
              <p:cNvPr id="27" name="Zone de texte 46"/>
              <p:cNvSpPr txBox="1"/>
              <p:nvPr/>
            </p:nvSpPr>
            <p:spPr>
              <a:xfrm>
                <a:off x="5722509" y="1777620"/>
                <a:ext cx="1054257" cy="2463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fr-FR" sz="1000" b="1" dirty="0">
                    <a:effectLst/>
                    <a:latin typeface="Verdana"/>
                    <a:ea typeface="Times New Roman"/>
                    <a:cs typeface="Times New Roman"/>
                  </a:rPr>
                  <a:t>2.8 ha / 7 j</a:t>
                </a:r>
                <a:endParaRPr lang="fr-FR" sz="1200" dirty="0">
                  <a:effectLst/>
                  <a:latin typeface="Verdana"/>
                  <a:ea typeface="Times New Roman"/>
                  <a:cs typeface="Times New Roman"/>
                </a:endParaRPr>
              </a:p>
            </p:txBody>
          </p:sp>
          <p:sp>
            <p:nvSpPr>
              <p:cNvPr id="28" name="Zone de texte 47"/>
              <p:cNvSpPr txBox="1"/>
              <p:nvPr/>
            </p:nvSpPr>
            <p:spPr>
              <a:xfrm>
                <a:off x="3521122" y="2168080"/>
                <a:ext cx="677866" cy="45459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fr-FR" sz="1000" b="1">
                    <a:effectLst/>
                    <a:latin typeface="Verdana"/>
                    <a:ea typeface="Times New Roman"/>
                    <a:cs typeface="Times New Roman"/>
                  </a:rPr>
                  <a:t>2.4 ha / 6 j</a:t>
                </a:r>
                <a:endParaRPr lang="fr-FR" sz="1200">
                  <a:effectLst/>
                  <a:latin typeface="Verdana"/>
                  <a:ea typeface="Times New Roman"/>
                  <a:cs typeface="Times New Roman"/>
                </a:endParaRPr>
              </a:p>
            </p:txBody>
          </p:sp>
          <p:sp>
            <p:nvSpPr>
              <p:cNvPr id="29" name="Zone de texte 48"/>
              <p:cNvSpPr txBox="1"/>
              <p:nvPr/>
            </p:nvSpPr>
            <p:spPr>
              <a:xfrm>
                <a:off x="3561539" y="1488172"/>
                <a:ext cx="791024" cy="39174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fr-FR" sz="1000" b="1" dirty="0">
                    <a:effectLst/>
                    <a:latin typeface="Verdana"/>
                    <a:ea typeface="Times New Roman"/>
                    <a:cs typeface="Times New Roman"/>
                  </a:rPr>
                  <a:t>2.8 ha / 7 j</a:t>
                </a:r>
                <a:endParaRPr lang="fr-FR" sz="1200" dirty="0">
                  <a:effectLst/>
                  <a:latin typeface="Verdana"/>
                  <a:ea typeface="Times New Roman"/>
                  <a:cs typeface="Times New Roman"/>
                </a:endParaRPr>
              </a:p>
            </p:txBody>
          </p:sp>
          <p:sp>
            <p:nvSpPr>
              <p:cNvPr id="30" name="Zone de texte 49"/>
              <p:cNvSpPr txBox="1"/>
              <p:nvPr/>
            </p:nvSpPr>
            <p:spPr>
              <a:xfrm>
                <a:off x="441949" y="2524836"/>
                <a:ext cx="814556" cy="43568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fr-FR" sz="1000" b="1" dirty="0">
                    <a:effectLst/>
                    <a:latin typeface="Verdana"/>
                    <a:ea typeface="Times New Roman"/>
                    <a:cs typeface="Times New Roman"/>
                  </a:rPr>
                  <a:t>3.04 ha / 8 j</a:t>
                </a:r>
                <a:endParaRPr lang="fr-FR" sz="1200" dirty="0">
                  <a:effectLst/>
                  <a:latin typeface="Verdana"/>
                  <a:ea typeface="Times New Roman"/>
                  <a:cs typeface="Times New Roman"/>
                </a:endParaRPr>
              </a:p>
            </p:txBody>
          </p:sp>
          <p:sp>
            <p:nvSpPr>
              <p:cNvPr id="25" name="Zone de texte 43"/>
              <p:cNvSpPr txBox="1"/>
              <p:nvPr/>
            </p:nvSpPr>
            <p:spPr>
              <a:xfrm>
                <a:off x="2142697" y="1450718"/>
                <a:ext cx="1059142" cy="246380"/>
              </a:xfrm>
              <a:prstGeom prst="wedgeRoundRectCallout">
                <a:avLst>
                  <a:gd name="adj1" fmla="val -50702"/>
                  <a:gd name="adj2" fmla="val 134706"/>
                  <a:gd name="adj3" fmla="val 16667"/>
                </a:avLst>
              </a:prstGeom>
              <a:solidFill>
                <a:schemeClr val="bg1"/>
              </a:solidFill>
              <a:ln w="28575">
                <a:solidFill>
                  <a:srgbClr val="FFC1C1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fr-FR" sz="1000" b="1" dirty="0">
                    <a:effectLst/>
                    <a:latin typeface="Verdana"/>
                    <a:ea typeface="Times New Roman"/>
                    <a:cs typeface="Times New Roman"/>
                  </a:rPr>
                  <a:t>0.7 ha / 5 j</a:t>
                </a:r>
                <a:endParaRPr lang="fr-FR" sz="1200" dirty="0">
                  <a:effectLst/>
                  <a:latin typeface="Verdana"/>
                  <a:ea typeface="Times New Roman"/>
                  <a:cs typeface="Times New Roman"/>
                </a:endParaRPr>
              </a:p>
            </p:txBody>
          </p:sp>
        </p:grpSp>
      </p:grpSp>
      <p:sp>
        <p:nvSpPr>
          <p:cNvPr id="52" name="Forme libre 51"/>
          <p:cNvSpPr/>
          <p:nvPr/>
        </p:nvSpPr>
        <p:spPr>
          <a:xfrm>
            <a:off x="3180080" y="2382520"/>
            <a:ext cx="121920" cy="325120"/>
          </a:xfrm>
          <a:custGeom>
            <a:avLst/>
            <a:gdLst>
              <a:gd name="connsiteX0" fmla="*/ 121920 w 121920"/>
              <a:gd name="connsiteY0" fmla="*/ 0 h 325120"/>
              <a:gd name="connsiteX1" fmla="*/ 55880 w 121920"/>
              <a:gd name="connsiteY1" fmla="*/ 228600 h 325120"/>
              <a:gd name="connsiteX2" fmla="*/ 0 w 121920"/>
              <a:gd name="connsiteY2" fmla="*/ 325120 h 32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325120">
                <a:moveTo>
                  <a:pt x="121920" y="0"/>
                </a:moveTo>
                <a:cubicBezTo>
                  <a:pt x="99060" y="87206"/>
                  <a:pt x="76200" y="174413"/>
                  <a:pt x="55880" y="228600"/>
                </a:cubicBezTo>
                <a:cubicBezTo>
                  <a:pt x="35560" y="282787"/>
                  <a:pt x="17780" y="303953"/>
                  <a:pt x="0" y="32512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orme libre 52"/>
          <p:cNvSpPr/>
          <p:nvPr/>
        </p:nvSpPr>
        <p:spPr>
          <a:xfrm>
            <a:off x="2534920" y="3662680"/>
            <a:ext cx="447040" cy="259080"/>
          </a:xfrm>
          <a:custGeom>
            <a:avLst/>
            <a:gdLst>
              <a:gd name="connsiteX0" fmla="*/ 0 w 447040"/>
              <a:gd name="connsiteY0" fmla="*/ 259080 h 259080"/>
              <a:gd name="connsiteX1" fmla="*/ 264160 w 447040"/>
              <a:gd name="connsiteY1" fmla="*/ 91440 h 259080"/>
              <a:gd name="connsiteX2" fmla="*/ 447040 w 447040"/>
              <a:gd name="connsiteY2" fmla="*/ 0 h 25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040" h="259080">
                <a:moveTo>
                  <a:pt x="0" y="259080"/>
                </a:moveTo>
                <a:cubicBezTo>
                  <a:pt x="94826" y="196850"/>
                  <a:pt x="189653" y="134620"/>
                  <a:pt x="264160" y="91440"/>
                </a:cubicBezTo>
                <a:cubicBezTo>
                  <a:pt x="338667" y="48260"/>
                  <a:pt x="392853" y="24130"/>
                  <a:pt x="44704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orme libre 53"/>
          <p:cNvSpPr/>
          <p:nvPr/>
        </p:nvSpPr>
        <p:spPr>
          <a:xfrm>
            <a:off x="1590040" y="3530093"/>
            <a:ext cx="434140" cy="295147"/>
          </a:xfrm>
          <a:custGeom>
            <a:avLst/>
            <a:gdLst>
              <a:gd name="connsiteX0" fmla="*/ 0 w 434140"/>
              <a:gd name="connsiteY0" fmla="*/ 295147 h 295147"/>
              <a:gd name="connsiteX1" fmla="*/ 391160 w 434140"/>
              <a:gd name="connsiteY1" fmla="*/ 25907 h 295147"/>
              <a:gd name="connsiteX2" fmla="*/ 406400 w 434140"/>
              <a:gd name="connsiteY2" fmla="*/ 25907 h 29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140" h="295147">
                <a:moveTo>
                  <a:pt x="0" y="295147"/>
                </a:moveTo>
                <a:lnTo>
                  <a:pt x="391160" y="25907"/>
                </a:lnTo>
                <a:cubicBezTo>
                  <a:pt x="458893" y="-18966"/>
                  <a:pt x="432646" y="3470"/>
                  <a:pt x="406400" y="2590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orme libre 56"/>
          <p:cNvSpPr/>
          <p:nvPr/>
        </p:nvSpPr>
        <p:spPr>
          <a:xfrm>
            <a:off x="3175000" y="3337560"/>
            <a:ext cx="508000" cy="497840"/>
          </a:xfrm>
          <a:custGeom>
            <a:avLst/>
            <a:gdLst>
              <a:gd name="connsiteX0" fmla="*/ 508000 w 508000"/>
              <a:gd name="connsiteY0" fmla="*/ 0 h 497840"/>
              <a:gd name="connsiteX1" fmla="*/ 0 w 508000"/>
              <a:gd name="connsiteY1" fmla="*/ 497840 h 49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8000" h="497840">
                <a:moveTo>
                  <a:pt x="508000" y="0"/>
                </a:moveTo>
                <a:lnTo>
                  <a:pt x="0" y="49784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Forme libre 55"/>
          <p:cNvSpPr/>
          <p:nvPr/>
        </p:nvSpPr>
        <p:spPr>
          <a:xfrm>
            <a:off x="3520440" y="1600200"/>
            <a:ext cx="843280" cy="990600"/>
          </a:xfrm>
          <a:custGeom>
            <a:avLst/>
            <a:gdLst>
              <a:gd name="connsiteX0" fmla="*/ 843280 w 843280"/>
              <a:gd name="connsiteY0" fmla="*/ 0 h 990600"/>
              <a:gd name="connsiteX1" fmla="*/ 701040 w 843280"/>
              <a:gd name="connsiteY1" fmla="*/ 208280 h 990600"/>
              <a:gd name="connsiteX2" fmla="*/ 0 w 843280"/>
              <a:gd name="connsiteY2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3280" h="990600">
                <a:moveTo>
                  <a:pt x="843280" y="0"/>
                </a:moveTo>
                <a:cubicBezTo>
                  <a:pt x="842433" y="21590"/>
                  <a:pt x="841587" y="43180"/>
                  <a:pt x="701040" y="208280"/>
                </a:cubicBezTo>
                <a:cubicBezTo>
                  <a:pt x="560493" y="373380"/>
                  <a:pt x="280246" y="681990"/>
                  <a:pt x="0" y="9906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orme libre 60"/>
          <p:cNvSpPr/>
          <p:nvPr/>
        </p:nvSpPr>
        <p:spPr>
          <a:xfrm>
            <a:off x="5628640" y="3362960"/>
            <a:ext cx="363337" cy="685800"/>
          </a:xfrm>
          <a:custGeom>
            <a:avLst/>
            <a:gdLst>
              <a:gd name="connsiteX0" fmla="*/ 0 w 363337"/>
              <a:gd name="connsiteY0" fmla="*/ 0 h 685800"/>
              <a:gd name="connsiteX1" fmla="*/ 340360 w 363337"/>
              <a:gd name="connsiteY1" fmla="*/ 431800 h 685800"/>
              <a:gd name="connsiteX2" fmla="*/ 304800 w 363337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337" h="685800">
                <a:moveTo>
                  <a:pt x="0" y="0"/>
                </a:moveTo>
                <a:cubicBezTo>
                  <a:pt x="144780" y="158750"/>
                  <a:pt x="289560" y="317500"/>
                  <a:pt x="340360" y="431800"/>
                </a:cubicBezTo>
                <a:cubicBezTo>
                  <a:pt x="391160" y="546100"/>
                  <a:pt x="347980" y="615950"/>
                  <a:pt x="304800" y="6858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3" name="Connecteur droit 62"/>
          <p:cNvCxnSpPr/>
          <p:nvPr/>
        </p:nvCxnSpPr>
        <p:spPr>
          <a:xfrm flipH="1">
            <a:off x="6660232" y="3238376"/>
            <a:ext cx="159256" cy="150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 flipH="1" flipV="1">
            <a:off x="6660232" y="3388816"/>
            <a:ext cx="565372" cy="7585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68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12" y="332656"/>
            <a:ext cx="7344816" cy="5809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79512" y="4972393"/>
            <a:ext cx="3888432" cy="1200329"/>
          </a:xfrm>
          <a:prstGeom prst="rect">
            <a:avLst/>
          </a:prstGeom>
          <a:solidFill>
            <a:srgbClr val="000000">
              <a:alpha val="21961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1800" b="1" u="sng" dirty="0" smtClean="0">
                <a:solidFill>
                  <a:srgbClr val="FFFFFF"/>
                </a:solidFill>
              </a:rPr>
              <a:t>Exemple 1:</a:t>
            </a:r>
          </a:p>
          <a:p>
            <a:r>
              <a:rPr lang="fr-FR" sz="1800" b="1" dirty="0" smtClean="0">
                <a:solidFill>
                  <a:srgbClr val="FFFFFF"/>
                </a:solidFill>
              </a:rPr>
              <a:t>Exploitation laitière 426 000 l - 56 VL</a:t>
            </a:r>
          </a:p>
          <a:p>
            <a:r>
              <a:rPr lang="fr-FR" sz="1800" b="1" dirty="0" smtClean="0">
                <a:solidFill>
                  <a:srgbClr val="FFFFFF"/>
                </a:solidFill>
              </a:rPr>
              <a:t>19 ha accessibles: 35 ares/VL</a:t>
            </a:r>
          </a:p>
          <a:p>
            <a:r>
              <a:rPr lang="fr-FR" sz="1800" b="1" dirty="0" smtClean="0">
                <a:solidFill>
                  <a:srgbClr val="FFFFFF"/>
                </a:solidFill>
              </a:rPr>
              <a:t>Parcellaire nuit/jour</a:t>
            </a:r>
            <a:endParaRPr lang="fr-FR" sz="1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1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12" y="188640"/>
            <a:ext cx="4742122" cy="6475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148064" y="1628800"/>
            <a:ext cx="3528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Exemple 2:</a:t>
            </a:r>
          </a:p>
          <a:p>
            <a:r>
              <a:rPr lang="fr-FR" dirty="0" smtClean="0"/>
              <a:t>Exploitation allaitante</a:t>
            </a:r>
          </a:p>
          <a:p>
            <a:r>
              <a:rPr lang="fr-FR" dirty="0" smtClean="0"/>
              <a:t>70 UGB, 52 couples mère-veau + 14 G1, 14 G2</a:t>
            </a:r>
          </a:p>
          <a:p>
            <a:r>
              <a:rPr lang="fr-FR" dirty="0" smtClean="0"/>
              <a:t>33 ha accessibles: 45 ares/UGB</a:t>
            </a:r>
          </a:p>
        </p:txBody>
      </p:sp>
    </p:spTree>
    <p:extLst>
      <p:ext uri="{BB962C8B-B14F-4D97-AF65-F5344CB8AC3E}">
        <p14:creationId xmlns:p14="http://schemas.microsoft.com/office/powerpoint/2010/main" val="17446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Gestion de l’herbe aux 4 saisons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365104"/>
            <a:ext cx="1492925" cy="170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8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FR" dirty="0" smtClean="0">
                <a:solidFill>
                  <a:srgbClr val="009139"/>
                </a:solidFill>
              </a:rPr>
              <a:t>Règles de conduite</a:t>
            </a:r>
            <a:endParaRPr lang="fr-FR" dirty="0">
              <a:solidFill>
                <a:srgbClr val="00913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7900" y="1234760"/>
            <a:ext cx="8229600" cy="4930544"/>
          </a:xfrm>
        </p:spPr>
        <p:txBody>
          <a:bodyPr/>
          <a:lstStyle/>
          <a:p>
            <a:r>
              <a:rPr lang="fr-FR" sz="2000" b="1" dirty="0" smtClean="0">
                <a:solidFill>
                  <a:schemeClr val="tx1"/>
                </a:solidFill>
              </a:rPr>
              <a:t>DEBUT DU PRINTEMPS </a:t>
            </a:r>
            <a:r>
              <a:rPr lang="fr-FR" sz="2000" dirty="0" smtClean="0">
                <a:solidFill>
                  <a:schemeClr val="tx1"/>
                </a:solidFill>
              </a:rPr>
              <a:t>: Sortir tôt</a:t>
            </a:r>
          </a:p>
          <a:p>
            <a:endParaRPr lang="fr-FR" sz="1000" dirty="0" smtClean="0">
              <a:solidFill>
                <a:schemeClr val="tx1"/>
              </a:solidFill>
            </a:endParaRPr>
          </a:p>
          <a:p>
            <a:r>
              <a:rPr lang="fr-FR" sz="2000" b="1" dirty="0" smtClean="0">
                <a:solidFill>
                  <a:schemeClr val="tx1"/>
                </a:solidFill>
              </a:rPr>
              <a:t>PRINTEMPS</a:t>
            </a:r>
            <a:r>
              <a:rPr lang="fr-FR" sz="2000" dirty="0" smtClean="0">
                <a:solidFill>
                  <a:schemeClr val="tx1"/>
                </a:solidFill>
              </a:rPr>
              <a:t> : Gérer selon la pousse de l’herbe</a:t>
            </a:r>
          </a:p>
          <a:p>
            <a:pPr lvl="1"/>
            <a:r>
              <a:rPr lang="fr-FR" sz="1600" dirty="0" smtClean="0">
                <a:solidFill>
                  <a:schemeClr val="tx1"/>
                </a:solidFill>
              </a:rPr>
              <a:t>Débrayer des parcelles avant de se faire déborder par l’herbe</a:t>
            </a:r>
          </a:p>
          <a:p>
            <a:pPr lvl="1"/>
            <a:r>
              <a:rPr lang="fr-FR" sz="1600" dirty="0" smtClean="0"/>
              <a:t>Piloter grâce au calcul des jours d’avance</a:t>
            </a:r>
            <a:endParaRPr lang="fr-FR" sz="1600" dirty="0" smtClean="0">
              <a:solidFill>
                <a:schemeClr val="tx1"/>
              </a:solidFill>
            </a:endParaRPr>
          </a:p>
          <a:p>
            <a:endParaRPr lang="fr-FR" sz="1000" dirty="0" smtClean="0">
              <a:solidFill>
                <a:schemeClr val="tx1"/>
              </a:solidFill>
            </a:endParaRPr>
          </a:p>
          <a:p>
            <a:r>
              <a:rPr lang="fr-FR" sz="2000" b="1" dirty="0" smtClean="0">
                <a:solidFill>
                  <a:schemeClr val="tx1"/>
                </a:solidFill>
              </a:rPr>
              <a:t>ÉTÉ</a:t>
            </a:r>
            <a:r>
              <a:rPr lang="fr-FR" sz="2000" dirty="0" smtClean="0">
                <a:solidFill>
                  <a:schemeClr val="tx1"/>
                </a:solidFill>
              </a:rPr>
              <a:t> : Augmenter </a:t>
            </a:r>
            <a:r>
              <a:rPr lang="fr-FR" sz="2000" dirty="0">
                <a:solidFill>
                  <a:schemeClr val="tx1"/>
                </a:solidFill>
              </a:rPr>
              <a:t>la surface pâturée</a:t>
            </a:r>
            <a:endParaRPr lang="fr-FR" sz="2000" dirty="0" smtClean="0">
              <a:solidFill>
                <a:schemeClr val="tx1"/>
              </a:solidFill>
            </a:endParaRPr>
          </a:p>
          <a:p>
            <a:pPr lvl="1"/>
            <a:endParaRPr lang="fr-FR" sz="1600" b="1" dirty="0" smtClean="0">
              <a:solidFill>
                <a:srgbClr val="FFC000"/>
              </a:solidFill>
            </a:endParaRPr>
          </a:p>
          <a:p>
            <a:pPr lvl="1"/>
            <a:endParaRPr lang="fr-FR" sz="1600" b="1" dirty="0">
              <a:solidFill>
                <a:srgbClr val="FFC000"/>
              </a:solidFill>
            </a:endParaRPr>
          </a:p>
          <a:p>
            <a:pPr lvl="1"/>
            <a:endParaRPr lang="fr-FR" sz="1600" b="1" dirty="0" smtClean="0">
              <a:solidFill>
                <a:srgbClr val="FFC000"/>
              </a:solidFill>
            </a:endParaRPr>
          </a:p>
          <a:p>
            <a:pPr lvl="1"/>
            <a:endParaRPr lang="fr-FR" sz="1600" b="1" dirty="0">
              <a:solidFill>
                <a:srgbClr val="FFC000"/>
              </a:solidFill>
            </a:endParaRPr>
          </a:p>
          <a:p>
            <a:pPr lvl="1"/>
            <a:endParaRPr lang="fr-FR" sz="1600" b="1" dirty="0" smtClean="0">
              <a:solidFill>
                <a:srgbClr val="FFC000"/>
              </a:solidFill>
            </a:endParaRPr>
          </a:p>
          <a:p>
            <a:pPr lvl="1"/>
            <a:r>
              <a:rPr lang="fr-FR" sz="1600" dirty="0" smtClean="0">
                <a:solidFill>
                  <a:schemeClr val="tx1"/>
                </a:solidFill>
              </a:rPr>
              <a:t>Ne pas surpâturer ni accélérer : affourager sur une surface « sacrifiée » ou renter en bâtiment</a:t>
            </a:r>
          </a:p>
          <a:p>
            <a:endParaRPr lang="fr-FR" sz="1000" dirty="0" smtClean="0">
              <a:solidFill>
                <a:schemeClr val="tx1"/>
              </a:solidFill>
            </a:endParaRPr>
          </a:p>
          <a:p>
            <a:r>
              <a:rPr lang="fr-FR" sz="2000" b="1" dirty="0" smtClean="0">
                <a:solidFill>
                  <a:schemeClr val="tx1"/>
                </a:solidFill>
              </a:rPr>
              <a:t>AUTOMNE</a:t>
            </a:r>
            <a:r>
              <a:rPr lang="fr-FR" sz="2000" dirty="0" smtClean="0">
                <a:solidFill>
                  <a:schemeClr val="tx1"/>
                </a:solidFill>
              </a:rPr>
              <a:t> : Faire consommer l’herbe d’automne qui est de bonne qualité</a:t>
            </a:r>
            <a:endParaRPr lang="fr-FR" sz="2000" dirty="0">
              <a:solidFill>
                <a:schemeClr val="tx1"/>
              </a:solidFill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4416623" y="3072225"/>
            <a:ext cx="4104456" cy="1505637"/>
            <a:chOff x="1403658" y="3147499"/>
            <a:chExt cx="4104456" cy="1505637"/>
          </a:xfrm>
        </p:grpSpPr>
        <p:sp>
          <p:nvSpPr>
            <p:cNvPr id="5" name="Organigramme : Données 4"/>
            <p:cNvSpPr/>
            <p:nvPr/>
          </p:nvSpPr>
          <p:spPr>
            <a:xfrm>
              <a:off x="1403658" y="3573016"/>
              <a:ext cx="2278969" cy="1080120"/>
            </a:xfrm>
            <a:prstGeom prst="flowChartInputOutput">
              <a:avLst/>
            </a:prstGeom>
            <a:solidFill>
              <a:srgbClr val="00913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Surface de base</a:t>
              </a:r>
              <a:endParaRPr lang="fr-FR" sz="1600" dirty="0"/>
            </a:p>
          </p:txBody>
        </p:sp>
        <p:sp>
          <p:nvSpPr>
            <p:cNvPr id="6" name="Organigramme : Données 5"/>
            <p:cNvSpPr/>
            <p:nvPr/>
          </p:nvSpPr>
          <p:spPr>
            <a:xfrm>
              <a:off x="3275866" y="3573016"/>
              <a:ext cx="2232248" cy="1080120"/>
            </a:xfrm>
            <a:prstGeom prst="flowChartInputOutpu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Surface </a:t>
              </a:r>
              <a:r>
                <a:rPr lang="fr-FR" sz="1600" dirty="0" err="1" smtClean="0"/>
                <a:t>complé-mentaire</a:t>
              </a:r>
              <a:endParaRPr lang="fr-FR" sz="1600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300509" y="3147499"/>
              <a:ext cx="764236" cy="519351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800" b="1" dirty="0" smtClean="0">
                  <a:latin typeface="+mj-lt"/>
                </a:rPr>
                <a:t>x2</a:t>
              </a:r>
              <a:endParaRPr lang="fr-FR" sz="1800" b="1" dirty="0">
                <a:latin typeface="+mj-lt"/>
              </a:endParaRPr>
            </a:p>
          </p:txBody>
        </p:sp>
        <p:sp>
          <p:nvSpPr>
            <p:cNvPr id="8" name="Flèche courbée vers le bas 7"/>
            <p:cNvSpPr/>
            <p:nvPr/>
          </p:nvSpPr>
          <p:spPr>
            <a:xfrm>
              <a:off x="3275866" y="3723563"/>
              <a:ext cx="648072" cy="288032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840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sz="3600" dirty="0">
                <a:solidFill>
                  <a:srgbClr val="009139"/>
                </a:solidFill>
              </a:rPr>
              <a:t>Une mise à l’herbe précoce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40768"/>
            <a:ext cx="8507288" cy="4524309"/>
          </a:xfrm>
        </p:spPr>
        <p:txBody>
          <a:bodyPr/>
          <a:lstStyle/>
          <a:p>
            <a:r>
              <a:rPr lang="fr-FR" sz="2000" dirty="0" smtClean="0"/>
              <a:t>Avoir anticipé les clôtures </a:t>
            </a:r>
            <a:r>
              <a:rPr lang="fr-FR" sz="2000" b="1" dirty="0">
                <a:solidFill>
                  <a:srgbClr val="FF3399"/>
                </a:solidFill>
              </a:rPr>
              <a:t>avant février</a:t>
            </a:r>
          </a:p>
          <a:p>
            <a:r>
              <a:rPr lang="fr-FR" sz="2000" dirty="0" smtClean="0"/>
              <a:t>Aller voir les parcelles 1 fois/semaine </a:t>
            </a:r>
            <a:r>
              <a:rPr lang="fr-FR" sz="2000" b="1" dirty="0">
                <a:solidFill>
                  <a:srgbClr val="FF3399"/>
                </a:solidFill>
              </a:rPr>
              <a:t>à partir de février</a:t>
            </a:r>
          </a:p>
          <a:p>
            <a:r>
              <a:rPr lang="fr-FR" sz="2000" dirty="0" smtClean="0"/>
              <a:t>Sortir tôt : 1</a:t>
            </a:r>
            <a:r>
              <a:rPr lang="fr-FR" sz="2000" baseline="30000" dirty="0" smtClean="0"/>
              <a:t>er</a:t>
            </a:r>
            <a:r>
              <a:rPr lang="fr-FR" sz="2000" dirty="0" smtClean="0"/>
              <a:t> nettoyage – déprimage des parcelles</a:t>
            </a:r>
          </a:p>
          <a:p>
            <a:endParaRPr lang="fr-FR" sz="2000" dirty="0" smtClean="0"/>
          </a:p>
          <a:p>
            <a:r>
              <a:rPr lang="fr-FR" sz="2000" dirty="0" smtClean="0"/>
              <a:t>Pour avancer la date de mise à l’herbe :</a:t>
            </a:r>
          </a:p>
          <a:p>
            <a:pPr lvl="1"/>
            <a:r>
              <a:rPr lang="fr-FR" dirty="0" smtClean="0"/>
              <a:t>Pâturage des cultures dérobées</a:t>
            </a:r>
          </a:p>
          <a:p>
            <a:pPr lvl="1"/>
            <a:r>
              <a:rPr lang="fr-FR" dirty="0" smtClean="0"/>
              <a:t>Déprimage des surfaces destinées à la fauche : meilleure digestibilité des foins à même date de récolte</a:t>
            </a:r>
            <a:endParaRPr lang="fr-FR" dirty="0"/>
          </a:p>
          <a:p>
            <a:pPr lvl="1"/>
            <a:endParaRPr lang="fr-FR" dirty="0"/>
          </a:p>
          <a:p>
            <a:pPr lvl="8"/>
            <a:endParaRPr lang="fr-FR" dirty="0" smtClean="0"/>
          </a:p>
          <a:p>
            <a:pPr lvl="1"/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2267744" y="4653136"/>
            <a:ext cx="4680520" cy="1513225"/>
          </a:xfrm>
          <a:prstGeom prst="horizontalScroll">
            <a:avLst/>
          </a:prstGeom>
          <a:solidFill>
            <a:srgbClr val="009139"/>
          </a:solidFill>
          <a:ln w="38100">
            <a:solidFill>
              <a:srgbClr val="99CC00"/>
            </a:solidFill>
          </a:ln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fr-FR" sz="2000" b="1" kern="0" dirty="0">
                <a:solidFill>
                  <a:schemeClr val="bg1"/>
                </a:solidFill>
                <a:latin typeface="Verdana"/>
              </a:rPr>
              <a:t>Fin du 1</a:t>
            </a:r>
            <a:r>
              <a:rPr lang="fr-FR" sz="2000" b="1" kern="0" baseline="30000" dirty="0">
                <a:solidFill>
                  <a:schemeClr val="bg1"/>
                </a:solidFill>
                <a:latin typeface="Verdana"/>
              </a:rPr>
              <a:t>er</a:t>
            </a:r>
            <a:r>
              <a:rPr lang="fr-FR" sz="2000" b="1" kern="0" dirty="0">
                <a:solidFill>
                  <a:schemeClr val="bg1"/>
                </a:solidFill>
                <a:latin typeface="Verdana"/>
              </a:rPr>
              <a:t> </a:t>
            </a:r>
            <a:r>
              <a:rPr lang="fr-FR" sz="2000" b="1" kern="0" dirty="0" smtClean="0">
                <a:solidFill>
                  <a:schemeClr val="bg1"/>
                </a:solidFill>
                <a:latin typeface="Verdana"/>
              </a:rPr>
              <a:t>passage: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-"/>
            </a:pPr>
            <a:r>
              <a:rPr lang="fr-FR" sz="2000" b="1" kern="0" dirty="0" smtClean="0">
                <a:solidFill>
                  <a:schemeClr val="bg1"/>
                </a:solidFill>
                <a:latin typeface="Verdana"/>
              </a:rPr>
              <a:t>mi </a:t>
            </a:r>
            <a:r>
              <a:rPr lang="fr-FR" sz="2000" b="1" kern="0" dirty="0">
                <a:solidFill>
                  <a:schemeClr val="bg1"/>
                </a:solidFill>
                <a:latin typeface="Verdana"/>
              </a:rPr>
              <a:t>avril (</a:t>
            </a:r>
            <a:r>
              <a:rPr lang="fr-FR" sz="2000" b="1" kern="0" dirty="0" smtClean="0">
                <a:solidFill>
                  <a:schemeClr val="bg1"/>
                </a:solidFill>
                <a:latin typeface="Verdana"/>
              </a:rPr>
              <a:t>lait)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-"/>
            </a:pPr>
            <a:r>
              <a:rPr lang="fr-FR" sz="2000" b="1" kern="0" dirty="0" smtClean="0">
                <a:solidFill>
                  <a:schemeClr val="bg1"/>
                </a:solidFill>
                <a:latin typeface="Verdana"/>
              </a:rPr>
              <a:t>début </a:t>
            </a:r>
            <a:r>
              <a:rPr lang="fr-FR" sz="2000" b="1" kern="0" dirty="0">
                <a:solidFill>
                  <a:schemeClr val="bg1"/>
                </a:solidFill>
                <a:latin typeface="Verdana"/>
              </a:rPr>
              <a:t>mai (allaitant)</a:t>
            </a:r>
          </a:p>
        </p:txBody>
      </p:sp>
    </p:spTree>
    <p:extLst>
      <p:ext uri="{BB962C8B-B14F-4D97-AF65-F5344CB8AC3E}">
        <p14:creationId xmlns:p14="http://schemas.microsoft.com/office/powerpoint/2010/main" val="181894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sz="3600" kern="1200" dirty="0">
                <a:solidFill>
                  <a:srgbClr val="009139"/>
                </a:solidFill>
              </a:rPr>
              <a:t>L’étêtage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15816" y="1196752"/>
            <a:ext cx="6131024" cy="161277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Cycle des graminées:</a:t>
            </a:r>
          </a:p>
          <a:p>
            <a:pPr lvl="1"/>
            <a:r>
              <a:rPr lang="fr-FR" dirty="0" smtClean="0">
                <a:solidFill>
                  <a:srgbClr val="009900"/>
                </a:solidFill>
              </a:rPr>
              <a:t>Phase végétative</a:t>
            </a:r>
            <a:r>
              <a:rPr lang="fr-FR" dirty="0" smtClean="0"/>
              <a:t>: tallage et production de feuilles</a:t>
            </a:r>
          </a:p>
          <a:p>
            <a:pPr lvl="1"/>
            <a:r>
              <a:rPr lang="fr-FR" dirty="0" smtClean="0">
                <a:solidFill>
                  <a:srgbClr val="009900"/>
                </a:solidFill>
              </a:rPr>
              <a:t>Phase reproductive </a:t>
            </a:r>
            <a:r>
              <a:rPr lang="fr-FR" dirty="0" smtClean="0"/>
              <a:t>= montaison: allongement de la tige, montée de l’épi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059832" y="2924944"/>
            <a:ext cx="5400600" cy="4616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C00000"/>
                </a:solidFill>
                <a:latin typeface="Verdana"/>
              </a:rPr>
              <a:t>Etêtage = section de l’épi</a:t>
            </a:r>
            <a:endParaRPr lang="fr-FR" sz="2400" dirty="0">
              <a:solidFill>
                <a:srgbClr val="C00000"/>
              </a:solidFill>
              <a:latin typeface="Verdana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707904" y="3573016"/>
            <a:ext cx="5256584" cy="1292662"/>
          </a:xfrm>
          <a:prstGeom prst="rect">
            <a:avLst/>
          </a:prstGeom>
          <a:noFill/>
          <a:ln w="190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009900"/>
                </a:solidFill>
                <a:latin typeface="Verdana"/>
              </a:rPr>
              <a:t>Exploitation de l’ensemble des parcelles </a:t>
            </a:r>
          </a:p>
          <a:p>
            <a:pPr algn="ctr"/>
            <a:r>
              <a:rPr lang="fr-FR" sz="2000" dirty="0" smtClean="0">
                <a:solidFill>
                  <a:srgbClr val="009900"/>
                </a:solidFill>
                <a:latin typeface="Verdana"/>
              </a:rPr>
              <a:t>entre le 1</a:t>
            </a:r>
            <a:r>
              <a:rPr lang="fr-FR" sz="2000" baseline="30000" dirty="0" smtClean="0">
                <a:solidFill>
                  <a:srgbClr val="009900"/>
                </a:solidFill>
                <a:latin typeface="Verdana"/>
              </a:rPr>
              <a:t>er</a:t>
            </a:r>
            <a:r>
              <a:rPr lang="fr-FR" sz="2000" dirty="0" smtClean="0">
                <a:solidFill>
                  <a:srgbClr val="009900"/>
                </a:solidFill>
                <a:latin typeface="Verdana"/>
              </a:rPr>
              <a:t> mai et 15 juin </a:t>
            </a:r>
          </a:p>
          <a:p>
            <a:pPr algn="ctr"/>
            <a:r>
              <a:rPr lang="fr-FR" sz="1800" dirty="0" smtClean="0">
                <a:latin typeface="Verdana"/>
              </a:rPr>
              <a:t>pour consommer l’épi dans la gaine</a:t>
            </a:r>
            <a:endParaRPr lang="fr-FR" sz="1800" dirty="0">
              <a:latin typeface="Verdana"/>
            </a:endParaRPr>
          </a:p>
        </p:txBody>
      </p:sp>
      <p:sp>
        <p:nvSpPr>
          <p:cNvPr id="7" name="Flèche à angle droit 6"/>
          <p:cNvSpPr/>
          <p:nvPr/>
        </p:nvSpPr>
        <p:spPr>
          <a:xfrm rot="5400000">
            <a:off x="3120595" y="3440245"/>
            <a:ext cx="598554" cy="576064"/>
          </a:xfrm>
          <a:prstGeom prst="bentUpArrow">
            <a:avLst/>
          </a:prstGeom>
          <a:solidFill>
            <a:srgbClr val="FF660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5"/>
          </a:lnRef>
          <a:fillRef idx="1002">
            <a:schemeClr val="lt1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8" name="Flèche vers le bas 7"/>
          <p:cNvSpPr/>
          <p:nvPr/>
        </p:nvSpPr>
        <p:spPr>
          <a:xfrm>
            <a:off x="6192180" y="4865678"/>
            <a:ext cx="288032" cy="504056"/>
          </a:xfrm>
          <a:prstGeom prst="downArrow">
            <a:avLst/>
          </a:prstGeom>
          <a:solidFill>
            <a:srgbClr val="FF660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5"/>
          </a:lnRef>
          <a:fillRef idx="1002">
            <a:schemeClr val="lt1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163368" y="5369734"/>
            <a:ext cx="2490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0000"/>
                </a:solidFill>
                <a:latin typeface="Verdana"/>
              </a:rPr>
              <a:t>Repousses feuillues</a:t>
            </a:r>
            <a:endParaRPr lang="fr-FR" dirty="0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25602" name="Picture 2" descr="Z:\Segré\Conseillers\AUDE\PHOTOS\PRAIRIES\ESPECES PRAIRIALES\GRAMINEES\paturin epie_formation diag prairial_Thorigne_16-05-201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29"/>
          <a:stretch/>
        </p:blipFill>
        <p:spPr bwMode="auto">
          <a:xfrm>
            <a:off x="267173" y="1396875"/>
            <a:ext cx="2552228" cy="470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8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kern="1200" dirty="0">
                <a:solidFill>
                  <a:srgbClr val="009139"/>
                </a:solidFill>
              </a:rPr>
              <a:t>Période estivale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8313" y="1556792"/>
            <a:ext cx="86582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b="1" dirty="0">
                <a:solidFill>
                  <a:srgbClr val="C00000"/>
                </a:solidFill>
                <a:latin typeface="+mj-lt"/>
                <a:cs typeface="Arial" charset="0"/>
              </a:rPr>
              <a:t>Attention au surpâturage </a:t>
            </a:r>
            <a:r>
              <a:rPr lang="fr-FR" b="1" dirty="0" smtClean="0">
                <a:solidFill>
                  <a:srgbClr val="C00000"/>
                </a:solidFill>
                <a:latin typeface="+mj-lt"/>
                <a:cs typeface="Arial" charset="0"/>
              </a:rPr>
              <a:t>…</a:t>
            </a:r>
            <a:endParaRPr lang="fr-FR" b="1" dirty="0">
              <a:solidFill>
                <a:srgbClr val="C00000"/>
              </a:solidFill>
              <a:latin typeface="+mj-lt"/>
              <a:cs typeface="Arial" charset="0"/>
            </a:endParaRPr>
          </a:p>
        </p:txBody>
      </p:sp>
      <p:sp>
        <p:nvSpPr>
          <p:cNvPr id="5" name="Rectangle 26"/>
          <p:cNvSpPr>
            <a:spLocks noChangeArrowheads="1"/>
          </p:cNvSpPr>
          <p:nvPr/>
        </p:nvSpPr>
        <p:spPr bwMode="auto">
          <a:xfrm>
            <a:off x="323528" y="2204864"/>
            <a:ext cx="5183807" cy="707886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9900"/>
                </a:solidFill>
                <a:latin typeface="+mj-lt"/>
                <a:sym typeface="Wingdings" pitchFamily="2" charset="2"/>
              </a:rPr>
              <a:t>Sécheresse estivale X </a:t>
            </a:r>
            <a:r>
              <a:rPr lang="fr-FR" sz="2000" b="1" dirty="0" smtClean="0">
                <a:solidFill>
                  <a:srgbClr val="009900"/>
                </a:solidFill>
                <a:latin typeface="+mj-lt"/>
                <a:sym typeface="Wingdings" pitchFamily="2" charset="2"/>
              </a:rPr>
              <a:t>surpâturage </a:t>
            </a:r>
            <a:endParaRPr lang="fr-FR" sz="2000" b="1" dirty="0">
              <a:solidFill>
                <a:srgbClr val="009900"/>
              </a:solidFill>
              <a:latin typeface="+mj-lt"/>
              <a:sym typeface="Wingdings" pitchFamily="2" charset="2"/>
            </a:endParaRPr>
          </a:p>
          <a:p>
            <a:pPr lvl="1"/>
            <a:r>
              <a:rPr lang="fr-FR" sz="2000" b="1" dirty="0" smtClean="0">
                <a:solidFill>
                  <a:srgbClr val="009900"/>
                </a:solidFill>
                <a:latin typeface="+mj-lt"/>
                <a:sym typeface="Wingdings" pitchFamily="2" charset="2"/>
              </a:rPr>
              <a:t>= dégradation </a:t>
            </a:r>
            <a:r>
              <a:rPr lang="fr-FR" sz="2000" b="1" dirty="0">
                <a:solidFill>
                  <a:srgbClr val="009900"/>
                </a:solidFill>
                <a:latin typeface="+mj-lt"/>
                <a:sym typeface="Wingdings" pitchFamily="2" charset="2"/>
              </a:rPr>
              <a:t>des prairies</a:t>
            </a:r>
            <a:endParaRPr lang="fr-FR" sz="2000" dirty="0">
              <a:solidFill>
                <a:srgbClr val="000000"/>
              </a:solidFill>
              <a:latin typeface="+mj-lt"/>
              <a:cs typeface="Arial" charset="0"/>
              <a:sym typeface="Wingdings" pitchFamily="2" charset="2"/>
            </a:endParaRPr>
          </a:p>
        </p:txBody>
      </p:sp>
      <p:pic>
        <p:nvPicPr>
          <p:cNvPr id="24578" name="Picture 2" descr="Z:\Segré\Conseillers\AUDE\PHOTOS\PRAIRIES\PRAIRIE DEGRADEE\SURPATURAGE\surpaturage VA_LA POUEZE_20-09-20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268760"/>
            <a:ext cx="3333056" cy="249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Z:\Segré\Conseillers\AUDE\PHOTOS\PRAIRIES\PRAIRIE DEGRADEE\SURPATURAGE\PT sept difference surpât et repos ete_25-09-2016_Rodoi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876206"/>
            <a:ext cx="3344838" cy="223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797424" y="6165304"/>
            <a:ext cx="4239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+mn-lt"/>
              </a:rPr>
              <a:t>Différence au 25/09/2016 entre une parcelle </a:t>
            </a:r>
            <a:r>
              <a:rPr lang="fr-FR" sz="1400" dirty="0" err="1" smtClean="0">
                <a:latin typeface="+mn-lt"/>
              </a:rPr>
              <a:t>surpâturée</a:t>
            </a:r>
            <a:r>
              <a:rPr lang="fr-FR" sz="1400" dirty="0" smtClean="0">
                <a:latin typeface="+mn-lt"/>
              </a:rPr>
              <a:t> et une laissée au repos en été</a:t>
            </a:r>
            <a:endParaRPr lang="fr-FR" sz="1400" dirty="0">
              <a:latin typeface="+mn-lt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07504" y="3118316"/>
            <a:ext cx="547260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71475" lvl="1" indent="-285750">
              <a:buFont typeface="Wingdings" panose="05000000000000000000" pitchFamily="2" charset="2"/>
              <a:buChar char="v"/>
            </a:pPr>
            <a:r>
              <a:rPr lang="fr-FR" sz="1800" dirty="0" smtClean="0">
                <a:solidFill>
                  <a:srgbClr val="000000"/>
                </a:solidFill>
                <a:latin typeface="+mj-lt"/>
                <a:cs typeface="Arial" charset="0"/>
                <a:sym typeface="Wingdings" pitchFamily="2" charset="2"/>
              </a:rPr>
              <a:t> Il n’y a plus d’herbe : </a:t>
            </a:r>
          </a:p>
          <a:p>
            <a:pPr marL="85725" lvl="1"/>
            <a:endParaRPr lang="fr-FR" sz="600" dirty="0" smtClean="0">
              <a:solidFill>
                <a:srgbClr val="000000"/>
              </a:solidFill>
              <a:latin typeface="+mj-lt"/>
              <a:cs typeface="Arial" charset="0"/>
              <a:sym typeface="Wingdings" pitchFamily="2" charset="2"/>
            </a:endParaRPr>
          </a:p>
          <a:p>
            <a:pPr marL="542925" lvl="2">
              <a:buFont typeface="Wingdings" pitchFamily="2" charset="2"/>
              <a:buChar char="ð"/>
            </a:pPr>
            <a:r>
              <a:rPr lang="fr-FR" sz="1800" dirty="0" smtClean="0">
                <a:solidFill>
                  <a:srgbClr val="000000"/>
                </a:solidFill>
                <a:latin typeface="+mj-lt"/>
                <a:cs typeface="Arial" charset="0"/>
                <a:sym typeface="Wingdings" pitchFamily="2" charset="2"/>
              </a:rPr>
              <a:t> Arrêter le pâturage : 100% bâtiment</a:t>
            </a:r>
          </a:p>
          <a:p>
            <a:pPr marL="542925" lvl="2">
              <a:buFont typeface="Wingdings" pitchFamily="2" charset="2"/>
              <a:buChar char="ð"/>
            </a:pPr>
            <a:r>
              <a:rPr lang="fr-FR" sz="1800" dirty="0">
                <a:solidFill>
                  <a:srgbClr val="000000"/>
                </a:solidFill>
                <a:latin typeface="+mj-lt"/>
                <a:cs typeface="Arial" charset="0"/>
                <a:sym typeface="Wingdings" pitchFamily="2" charset="2"/>
              </a:rPr>
              <a:t> </a:t>
            </a:r>
            <a:r>
              <a:rPr lang="fr-FR" sz="1800" dirty="0" smtClean="0">
                <a:solidFill>
                  <a:srgbClr val="000000"/>
                </a:solidFill>
                <a:latin typeface="+mj-lt"/>
                <a:cs typeface="Arial" charset="0"/>
                <a:sym typeface="Wingdings" pitchFamily="2" charset="2"/>
              </a:rPr>
              <a:t>Limiter le nombre de paddocks « promenade » pour limiter la casse</a:t>
            </a:r>
          </a:p>
          <a:p>
            <a:pPr marL="85725" lvl="1"/>
            <a:endParaRPr lang="fr-FR" sz="1800" dirty="0" smtClean="0">
              <a:solidFill>
                <a:srgbClr val="000000"/>
              </a:solidFill>
              <a:latin typeface="+mj-lt"/>
              <a:cs typeface="Arial" charset="0"/>
              <a:sym typeface="Wingdings" pitchFamily="2" charset="2"/>
            </a:endParaRPr>
          </a:p>
          <a:p>
            <a:pPr marL="371475" lvl="1" indent="-285750">
              <a:buFont typeface="Wingdings" panose="05000000000000000000" pitchFamily="2" charset="2"/>
              <a:buChar char="v"/>
            </a:pPr>
            <a:r>
              <a:rPr lang="fr-FR" sz="1800" dirty="0" smtClean="0">
                <a:solidFill>
                  <a:srgbClr val="000000"/>
                </a:solidFill>
                <a:latin typeface="+mj-lt"/>
                <a:cs typeface="Arial" charset="0"/>
                <a:sym typeface="Wingdings" pitchFamily="2" charset="2"/>
              </a:rPr>
              <a:t>Encore un peu d’herbe :</a:t>
            </a:r>
          </a:p>
          <a:p>
            <a:pPr marL="85725" lvl="1"/>
            <a:endParaRPr lang="fr-FR" sz="600" dirty="0" smtClean="0">
              <a:solidFill>
                <a:srgbClr val="000000"/>
              </a:solidFill>
              <a:latin typeface="+mj-lt"/>
              <a:cs typeface="Arial" charset="0"/>
              <a:sym typeface="Wingdings" pitchFamily="2" charset="2"/>
            </a:endParaRPr>
          </a:p>
          <a:p>
            <a:pPr marL="542925" lvl="3">
              <a:buFont typeface="Wingdings" pitchFamily="2" charset="2"/>
              <a:buChar char="ð"/>
            </a:pPr>
            <a:r>
              <a:rPr lang="fr-FR" sz="1800" dirty="0" smtClean="0">
                <a:solidFill>
                  <a:srgbClr val="000000"/>
                </a:solidFill>
                <a:latin typeface="+mj-lt"/>
                <a:cs typeface="Arial" charset="0"/>
                <a:sym typeface="Wingdings" pitchFamily="2" charset="2"/>
              </a:rPr>
              <a:t> Poursuivre </a:t>
            </a:r>
            <a:r>
              <a:rPr lang="fr-FR" sz="1800" dirty="0">
                <a:solidFill>
                  <a:srgbClr val="000000"/>
                </a:solidFill>
                <a:latin typeface="+mj-lt"/>
                <a:cs typeface="Arial" charset="0"/>
                <a:sym typeface="Wingdings" pitchFamily="2" charset="2"/>
              </a:rPr>
              <a:t>le pâturage tournant avec des fourrages </a:t>
            </a:r>
            <a:r>
              <a:rPr lang="fr-FR" sz="1800" dirty="0" smtClean="0">
                <a:solidFill>
                  <a:srgbClr val="000000"/>
                </a:solidFill>
                <a:latin typeface="+mj-lt"/>
                <a:cs typeface="Arial" charset="0"/>
                <a:sym typeface="Wingdings" pitchFamily="2" charset="2"/>
              </a:rPr>
              <a:t>complémentaires </a:t>
            </a:r>
            <a:r>
              <a:rPr lang="fr-FR" sz="1800" b="1" dirty="0" smtClean="0">
                <a:solidFill>
                  <a:srgbClr val="000000"/>
                </a:solidFill>
                <a:latin typeface="+mj-lt"/>
                <a:cs typeface="Arial" charset="0"/>
                <a:sym typeface="Wingdings" pitchFamily="2" charset="2"/>
              </a:rPr>
              <a:t>en respectant des temps de repousse longs</a:t>
            </a:r>
            <a:endParaRPr lang="fr-FR" sz="1800" b="1" dirty="0">
              <a:solidFill>
                <a:srgbClr val="000000"/>
              </a:solidFill>
              <a:latin typeface="+mj-lt"/>
              <a:cs typeface="Arial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083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1"/>
          <p:cNvSpPr txBox="1">
            <a:spLocks noChangeArrowheads="1"/>
          </p:cNvSpPr>
          <p:nvPr/>
        </p:nvSpPr>
        <p:spPr bwMode="auto">
          <a:xfrm>
            <a:off x="455167" y="404664"/>
            <a:ext cx="46041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dirty="0"/>
              <a:t>Les stocks sur pied</a:t>
            </a:r>
          </a:p>
        </p:txBody>
      </p:sp>
      <p:sp>
        <p:nvSpPr>
          <p:cNvPr id="29699" name="Text Box 22"/>
          <p:cNvSpPr txBox="1">
            <a:spLocks noChangeArrowheads="1"/>
          </p:cNvSpPr>
          <p:nvPr/>
        </p:nvSpPr>
        <p:spPr bwMode="auto">
          <a:xfrm>
            <a:off x="971301" y="1311151"/>
            <a:ext cx="77771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2400" dirty="0" smtClean="0">
                <a:solidFill>
                  <a:srgbClr val="009900"/>
                </a:solidFill>
                <a:latin typeface="Verdana" pitchFamily="34" charset="0"/>
              </a:rPr>
              <a:t>… pour </a:t>
            </a:r>
            <a:r>
              <a:rPr lang="fr-FR" sz="2400" dirty="0">
                <a:solidFill>
                  <a:srgbClr val="009900"/>
                </a:solidFill>
                <a:latin typeface="Verdana" pitchFamily="34" charset="0"/>
              </a:rPr>
              <a:t>allonger la saison de pâturage</a:t>
            </a:r>
          </a:p>
        </p:txBody>
      </p:sp>
      <p:sp>
        <p:nvSpPr>
          <p:cNvPr id="29700" name="Rectangle 23"/>
          <p:cNvSpPr>
            <a:spLocks noChangeArrowheads="1"/>
          </p:cNvSpPr>
          <p:nvPr/>
        </p:nvSpPr>
        <p:spPr bwMode="auto">
          <a:xfrm>
            <a:off x="971550" y="1806575"/>
            <a:ext cx="7885113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6667500" algn="l"/>
              </a:tabLst>
            </a:pPr>
            <a:endParaRPr lang="fr-FR" sz="2000" dirty="0">
              <a:solidFill>
                <a:srgbClr val="333399"/>
              </a:solidFill>
              <a:latin typeface="Verdana" pitchFamily="34" charset="0"/>
            </a:endParaRPr>
          </a:p>
          <a:p>
            <a:pPr>
              <a:buFont typeface="Wingdings" pitchFamily="2" charset="2"/>
              <a:buChar char="è"/>
              <a:tabLst>
                <a:tab pos="6667500" algn="l"/>
              </a:tabLst>
            </a:pPr>
            <a:r>
              <a:rPr lang="fr-FR" sz="2000" dirty="0" smtClean="0">
                <a:solidFill>
                  <a:srgbClr val="333399"/>
                </a:solidFill>
                <a:latin typeface="Verdana" pitchFamily="34" charset="0"/>
              </a:rPr>
              <a:t> Avoir </a:t>
            </a:r>
            <a:r>
              <a:rPr lang="fr-FR" sz="2000" dirty="0">
                <a:solidFill>
                  <a:srgbClr val="333399"/>
                </a:solidFill>
                <a:latin typeface="Verdana" pitchFamily="34" charset="0"/>
              </a:rPr>
              <a:t>une </a:t>
            </a:r>
            <a:r>
              <a:rPr lang="fr-FR" sz="2000" b="1" dirty="0">
                <a:solidFill>
                  <a:srgbClr val="333399"/>
                </a:solidFill>
                <a:latin typeface="Verdana" pitchFamily="34" charset="0"/>
              </a:rPr>
              <a:t>surface </a:t>
            </a:r>
            <a:r>
              <a:rPr lang="fr-FR" sz="2000" b="1" dirty="0" smtClean="0">
                <a:solidFill>
                  <a:srgbClr val="333399"/>
                </a:solidFill>
                <a:latin typeface="Verdana" pitchFamily="34" charset="0"/>
              </a:rPr>
              <a:t>suffisante </a:t>
            </a:r>
            <a:r>
              <a:rPr lang="fr-FR" sz="2000" dirty="0" smtClean="0">
                <a:solidFill>
                  <a:srgbClr val="333399"/>
                </a:solidFill>
                <a:latin typeface="Verdana" pitchFamily="34" charset="0"/>
              </a:rPr>
              <a:t>en </a:t>
            </a:r>
            <a:r>
              <a:rPr lang="fr-FR" sz="2000" dirty="0">
                <a:solidFill>
                  <a:srgbClr val="333399"/>
                </a:solidFill>
                <a:latin typeface="Verdana" pitchFamily="34" charset="0"/>
              </a:rPr>
              <a:t>herbe par animal </a:t>
            </a:r>
            <a:endParaRPr lang="fr-FR" sz="2000" dirty="0" smtClean="0">
              <a:solidFill>
                <a:srgbClr val="333399"/>
              </a:solidFill>
              <a:latin typeface="Verdana" pitchFamily="34" charset="0"/>
            </a:endParaRPr>
          </a:p>
          <a:p>
            <a:pPr>
              <a:tabLst>
                <a:tab pos="6667500" algn="l"/>
              </a:tabLst>
            </a:pPr>
            <a:r>
              <a:rPr lang="fr-FR" sz="2000" dirty="0" smtClean="0">
                <a:solidFill>
                  <a:srgbClr val="000000"/>
                </a:solidFill>
                <a:latin typeface="Verdana" pitchFamily="34" charset="0"/>
              </a:rPr>
              <a:t>Ex : au </a:t>
            </a:r>
            <a:r>
              <a:rPr lang="fr-FR" sz="2000" dirty="0">
                <a:solidFill>
                  <a:srgbClr val="000000"/>
                </a:solidFill>
                <a:latin typeface="Verdana" pitchFamily="34" charset="0"/>
              </a:rPr>
              <a:t>minimum 35 à 40 </a:t>
            </a:r>
            <a:r>
              <a:rPr lang="fr-FR" sz="2000" dirty="0" smtClean="0">
                <a:solidFill>
                  <a:srgbClr val="000000"/>
                </a:solidFill>
                <a:latin typeface="Verdana" pitchFamily="34" charset="0"/>
              </a:rPr>
              <a:t>ares/VL</a:t>
            </a:r>
            <a:r>
              <a:rPr lang="fr-FR" sz="2000" dirty="0">
                <a:solidFill>
                  <a:srgbClr val="000000"/>
                </a:solidFill>
                <a:latin typeface="Verdana" pitchFamily="34" charset="0"/>
              </a:rPr>
              <a:t>	</a:t>
            </a:r>
          </a:p>
          <a:p>
            <a:pPr>
              <a:tabLst>
                <a:tab pos="6667500" algn="l"/>
              </a:tabLst>
            </a:pPr>
            <a:endParaRPr lang="fr-FR" sz="2000" dirty="0">
              <a:solidFill>
                <a:srgbClr val="000000"/>
              </a:solidFill>
              <a:latin typeface="Verdana" pitchFamily="34" charset="0"/>
            </a:endParaRPr>
          </a:p>
          <a:p>
            <a:pPr>
              <a:tabLst>
                <a:tab pos="6667500" algn="l"/>
              </a:tabLst>
            </a:pPr>
            <a:r>
              <a:rPr lang="fr-FR" sz="2000" dirty="0">
                <a:solidFill>
                  <a:srgbClr val="333399"/>
                </a:solidFill>
                <a:latin typeface="Verdana" pitchFamily="34" charset="0"/>
                <a:sym typeface="Wingdings" pitchFamily="2" charset="2"/>
              </a:rPr>
              <a:t> </a:t>
            </a:r>
            <a:r>
              <a:rPr lang="fr-FR" sz="2000" dirty="0">
                <a:solidFill>
                  <a:srgbClr val="333399"/>
                </a:solidFill>
                <a:latin typeface="Verdana" pitchFamily="34" charset="0"/>
              </a:rPr>
              <a:t>Disposer de </a:t>
            </a:r>
            <a:r>
              <a:rPr lang="fr-FR" sz="2000" dirty="0" smtClean="0">
                <a:solidFill>
                  <a:srgbClr val="333399"/>
                </a:solidFill>
                <a:latin typeface="Verdana" pitchFamily="34" charset="0"/>
              </a:rPr>
              <a:t>prairies </a:t>
            </a:r>
            <a:r>
              <a:rPr lang="fr-FR" sz="2000" dirty="0">
                <a:solidFill>
                  <a:srgbClr val="333399"/>
                </a:solidFill>
                <a:latin typeface="Verdana" pitchFamily="34" charset="0"/>
              </a:rPr>
              <a:t>avec une proportion </a:t>
            </a:r>
            <a:r>
              <a:rPr lang="fr-FR" sz="2000" dirty="0" smtClean="0">
                <a:solidFill>
                  <a:srgbClr val="333399"/>
                </a:solidFill>
                <a:latin typeface="Verdana" pitchFamily="34" charset="0"/>
              </a:rPr>
              <a:t>importante </a:t>
            </a:r>
            <a:r>
              <a:rPr lang="fr-FR" sz="2000" dirty="0">
                <a:solidFill>
                  <a:srgbClr val="333399"/>
                </a:solidFill>
                <a:latin typeface="Verdana" pitchFamily="34" charset="0"/>
              </a:rPr>
              <a:t>de </a:t>
            </a:r>
            <a:r>
              <a:rPr lang="fr-FR" sz="2000" b="1" dirty="0" smtClean="0">
                <a:solidFill>
                  <a:srgbClr val="333399"/>
                </a:solidFill>
                <a:latin typeface="Verdana" pitchFamily="34" charset="0"/>
              </a:rPr>
              <a:t>légumineuses </a:t>
            </a:r>
            <a:r>
              <a:rPr lang="fr-FR" sz="2000" b="1" dirty="0">
                <a:solidFill>
                  <a:srgbClr val="333399"/>
                </a:solidFill>
                <a:latin typeface="Verdana" pitchFamily="34" charset="0"/>
              </a:rPr>
              <a:t>(30 à 50%)</a:t>
            </a:r>
            <a:r>
              <a:rPr lang="fr-FR" sz="2000" b="1" dirty="0">
                <a:solidFill>
                  <a:srgbClr val="000000"/>
                </a:solidFill>
                <a:latin typeface="Verdana" pitchFamily="34" charset="0"/>
              </a:rPr>
              <a:t> </a:t>
            </a:r>
          </a:p>
          <a:p>
            <a:pPr>
              <a:tabLst>
                <a:tab pos="6667500" algn="l"/>
              </a:tabLst>
            </a:pPr>
            <a:r>
              <a:rPr lang="fr-FR" sz="2000" dirty="0">
                <a:solidFill>
                  <a:srgbClr val="000000"/>
                </a:solidFill>
                <a:latin typeface="Verdana" pitchFamily="34" charset="0"/>
              </a:rPr>
              <a:t>Pour avoir des repousses de 40 à 50 jours en juillet-août qui restent riches et appétentes</a:t>
            </a:r>
          </a:p>
          <a:p>
            <a:pPr>
              <a:tabLst>
                <a:tab pos="6667500" algn="l"/>
              </a:tabLst>
            </a:pPr>
            <a:endParaRPr lang="fr-FR" sz="2000" dirty="0">
              <a:solidFill>
                <a:srgbClr val="000000"/>
              </a:solidFill>
              <a:latin typeface="Verdana" pitchFamily="34" charset="0"/>
            </a:endParaRPr>
          </a:p>
          <a:p>
            <a:pPr>
              <a:buFont typeface="Wingdings" pitchFamily="2" charset="2"/>
              <a:buChar char="è"/>
              <a:tabLst>
                <a:tab pos="6667500" algn="l"/>
              </a:tabLst>
            </a:pPr>
            <a:r>
              <a:rPr lang="fr-FR" sz="2000" dirty="0">
                <a:solidFill>
                  <a:srgbClr val="333399"/>
                </a:solidFill>
                <a:latin typeface="Verdana" pitchFamily="34" charset="0"/>
              </a:rPr>
              <a:t>Les </a:t>
            </a:r>
            <a:r>
              <a:rPr lang="fr-FR" sz="2000" b="1" dirty="0">
                <a:solidFill>
                  <a:srgbClr val="333399"/>
                </a:solidFill>
                <a:latin typeface="Verdana" pitchFamily="34" charset="0"/>
              </a:rPr>
              <a:t>épis doivent être </a:t>
            </a:r>
            <a:r>
              <a:rPr lang="fr-FR" sz="2000" b="1" dirty="0" smtClean="0">
                <a:solidFill>
                  <a:srgbClr val="333399"/>
                </a:solidFill>
                <a:latin typeface="Verdana" pitchFamily="34" charset="0"/>
              </a:rPr>
              <a:t>coupés</a:t>
            </a:r>
            <a:endParaRPr lang="fr-FR" sz="2000" dirty="0">
              <a:solidFill>
                <a:srgbClr val="333399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4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dirty="0">
                <a:solidFill>
                  <a:srgbClr val="009139"/>
                </a:solidFill>
              </a:rPr>
              <a:t>Comportement des animaux au pâturage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163905" y="1268760"/>
            <a:ext cx="9010650" cy="5122433"/>
            <a:chOff x="163905" y="1268760"/>
            <a:chExt cx="9010650" cy="5122433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42"/>
            <a:stretch/>
          </p:blipFill>
          <p:spPr bwMode="auto">
            <a:xfrm>
              <a:off x="163905" y="1268760"/>
              <a:ext cx="9010650" cy="5122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51520" y="5157192"/>
              <a:ext cx="4176464" cy="11521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6" name="Group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699795"/>
              </p:ext>
            </p:extLst>
          </p:nvPr>
        </p:nvGraphicFramePr>
        <p:xfrm>
          <a:off x="5244752" y="2475665"/>
          <a:ext cx="3791744" cy="4049679"/>
        </p:xfrm>
        <a:graphic>
          <a:graphicData uri="http://schemas.openxmlformats.org/drawingml/2006/table">
            <a:tbl>
              <a:tblPr/>
              <a:tblGrid>
                <a:gridCol w="947936"/>
                <a:gridCol w="947936"/>
                <a:gridCol w="1895872"/>
              </a:tblGrid>
              <a:tr h="7302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-107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-107" charset="0"/>
                        </a:rPr>
                        <a:t>Temps d’occupation du paddock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-107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-107" charset="0"/>
                        </a:rPr>
                        <a:t>Kg ingéré (herbe verte) (vache 500 KG)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0130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-107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-107" charset="0"/>
                        </a:rPr>
                        <a:t>1 jour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-107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-107" charset="0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99944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-107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-107" charset="0"/>
                        </a:rPr>
                        <a:t>2 jours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-107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-107" charset="0"/>
                        </a:rPr>
                        <a:t>Jour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-107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-107" charset="0"/>
                        </a:rPr>
                        <a:t>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0130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-107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-107" charset="0"/>
                        </a:rPr>
                        <a:t>Jour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-107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-107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99944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-107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-107" charset="0"/>
                        </a:rPr>
                        <a:t>3 jours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-107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-107" charset="0"/>
                        </a:rPr>
                        <a:t>Jour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-107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-107" charset="0"/>
                        </a:rPr>
                        <a:t>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9994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-107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-107" charset="0"/>
                        </a:rPr>
                        <a:t>Jour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-107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-107" charset="0"/>
                        </a:rPr>
                        <a:t>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0130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-107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-107" charset="0"/>
                        </a:rPr>
                        <a:t>Jour 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-107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-107" charset="0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9994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-107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-107" charset="0"/>
                        </a:rPr>
                        <a:t>Herbe à 25 cm (1 jour)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-107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-107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08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389" y="1196752"/>
            <a:ext cx="5654123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7504" y="1270496"/>
            <a:ext cx="3600400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 dirty="0" smtClean="0">
                <a:solidFill>
                  <a:srgbClr val="009900"/>
                </a:solidFill>
                <a:latin typeface="Verdana" pitchFamily="34" charset="0"/>
                <a:sym typeface="Wingdings" pitchFamily="2" charset="2"/>
              </a:rPr>
              <a:t>Facteur de qualité du printemps</a:t>
            </a:r>
            <a:endParaRPr lang="fr-FR" sz="1800" b="1" dirty="0">
              <a:solidFill>
                <a:srgbClr val="009900"/>
              </a:solidFill>
              <a:latin typeface="Verdana" pitchFamily="34" charset="0"/>
              <a:sym typeface="Wingdings" pitchFamily="2" charset="2"/>
            </a:endParaRPr>
          </a:p>
          <a:p>
            <a:pPr lvl="1">
              <a:buFont typeface="Wingdings" pitchFamily="2" charset="2"/>
              <a:buChar char="ð"/>
              <a:defRPr/>
            </a:pPr>
            <a:r>
              <a:rPr lang="fr-FR" sz="1800" dirty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 Accès de la lumière au plateau de tallage et aux points stolonifères du trèfle </a:t>
            </a:r>
            <a:r>
              <a:rPr lang="fr-FR" sz="1800" dirty="0" smtClean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blanc.</a:t>
            </a:r>
            <a:endParaRPr lang="fr-FR" sz="1800" dirty="0">
              <a:solidFill>
                <a:srgbClr val="000000"/>
              </a:solidFill>
              <a:latin typeface="Verdana" pitchFamily="34" charset="0"/>
              <a:sym typeface="Wingdings" pitchFamily="2" charset="2"/>
            </a:endParaRPr>
          </a:p>
          <a:p>
            <a:pPr lvl="1">
              <a:buFont typeface="Wingdings" pitchFamily="2" charset="2"/>
              <a:buChar char="ð"/>
              <a:defRPr/>
            </a:pPr>
            <a:endParaRPr lang="fr-FR" sz="1800" dirty="0" smtClean="0">
              <a:solidFill>
                <a:srgbClr val="000000"/>
              </a:solidFill>
              <a:latin typeface="Verdana" pitchFamily="34" charset="0"/>
              <a:sym typeface="Wingdings" pitchFamily="2" charset="2"/>
            </a:endParaRPr>
          </a:p>
          <a:p>
            <a:pPr lvl="1">
              <a:buFont typeface="Wingdings" pitchFamily="2" charset="2"/>
              <a:buChar char="ð"/>
              <a:defRPr/>
            </a:pPr>
            <a:endParaRPr lang="fr-FR" sz="1800" dirty="0">
              <a:solidFill>
                <a:srgbClr val="000000"/>
              </a:solidFill>
              <a:latin typeface="Verdana" pitchFamily="34" charset="0"/>
              <a:sym typeface="Wingdings" pitchFamily="2" charset="2"/>
            </a:endParaRPr>
          </a:p>
          <a:p>
            <a:pPr lvl="1">
              <a:buFont typeface="Wingdings" pitchFamily="2" charset="2"/>
              <a:buChar char="ð"/>
              <a:defRPr/>
            </a:pPr>
            <a:endParaRPr lang="fr-FR" sz="1800" dirty="0" smtClean="0">
              <a:solidFill>
                <a:srgbClr val="000000"/>
              </a:solidFill>
              <a:latin typeface="Verdana" pitchFamily="34" charset="0"/>
              <a:sym typeface="Wingdings" pitchFamily="2" charset="2"/>
            </a:endParaRPr>
          </a:p>
          <a:p>
            <a:pPr lvl="1">
              <a:buFont typeface="Wingdings" pitchFamily="2" charset="2"/>
              <a:buChar char="ð"/>
              <a:defRPr/>
            </a:pPr>
            <a:endParaRPr lang="fr-FR" sz="1800" dirty="0" smtClean="0">
              <a:solidFill>
                <a:srgbClr val="000000"/>
              </a:solidFill>
              <a:latin typeface="Verdana" pitchFamily="34" charset="0"/>
              <a:sym typeface="Wingdings" pitchFamily="2" charset="2"/>
            </a:endParaRPr>
          </a:p>
          <a:p>
            <a:pPr>
              <a:defRPr/>
            </a:pPr>
            <a:r>
              <a:rPr lang="fr-FR" sz="1800" dirty="0" smtClean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Une </a:t>
            </a:r>
            <a:r>
              <a:rPr lang="fr-FR" sz="1800" b="1" dirty="0">
                <a:solidFill>
                  <a:srgbClr val="009900"/>
                </a:solidFill>
                <a:latin typeface="Verdana" pitchFamily="34" charset="0"/>
                <a:sym typeface="Wingdings" pitchFamily="2" charset="2"/>
              </a:rPr>
              <a:t>valeur fourragère proche du printemps</a:t>
            </a:r>
            <a:r>
              <a:rPr lang="fr-FR" sz="1800" dirty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, diminution des besoins en fourrages stockés, économie de correcteur azoté </a:t>
            </a:r>
            <a:endParaRPr lang="fr-FR" sz="1800" dirty="0" smtClean="0">
              <a:solidFill>
                <a:srgbClr val="000000"/>
              </a:solidFill>
              <a:latin typeface="Verdana" pitchFamily="34" charset="0"/>
              <a:sym typeface="Wingdings" pitchFamily="2" charset="2"/>
            </a:endParaRPr>
          </a:p>
          <a:p>
            <a:pPr>
              <a:defRPr/>
            </a:pPr>
            <a:r>
              <a:rPr lang="fr-FR" sz="1400" dirty="0" smtClean="0">
                <a:solidFill>
                  <a:srgbClr val="000000"/>
                </a:solidFill>
                <a:latin typeface="+mj-lt"/>
                <a:sym typeface="Wingdings" pitchFamily="2" charset="2"/>
              </a:rPr>
              <a:t>(</a:t>
            </a:r>
            <a:r>
              <a:rPr lang="fr-FR" sz="1400" dirty="0" smtClean="0">
                <a:solidFill>
                  <a:srgbClr val="000000"/>
                </a:solidFill>
                <a:latin typeface="+mj-lt"/>
              </a:rPr>
              <a:t>-</a:t>
            </a:r>
            <a:r>
              <a:rPr lang="fr-FR" sz="1400" dirty="0">
                <a:solidFill>
                  <a:srgbClr val="000000"/>
                </a:solidFill>
                <a:latin typeface="+mj-lt"/>
              </a:rPr>
              <a:t>500 g à -2 kg selon la part de fourrages stockés</a:t>
            </a:r>
            <a:r>
              <a:rPr lang="fr-FR" sz="1400" dirty="0" smtClean="0">
                <a:solidFill>
                  <a:srgbClr val="000000"/>
                </a:solidFill>
                <a:latin typeface="+mj-lt"/>
              </a:rPr>
              <a:t>).</a:t>
            </a:r>
            <a:endParaRPr lang="fr-FR" sz="1400" b="1" dirty="0">
              <a:solidFill>
                <a:srgbClr val="009900"/>
              </a:solidFill>
              <a:latin typeface="+mj-lt"/>
              <a:sym typeface="Wingdings" pitchFamily="2" charset="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63" y="3068960"/>
            <a:ext cx="4359517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323850" y="395953"/>
            <a:ext cx="4475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dirty="0"/>
              <a:t>L’herbe d’automne</a:t>
            </a:r>
          </a:p>
        </p:txBody>
      </p:sp>
    </p:spTree>
    <p:extLst>
      <p:ext uri="{BB962C8B-B14F-4D97-AF65-F5344CB8AC3E}">
        <p14:creationId xmlns:p14="http://schemas.microsoft.com/office/powerpoint/2010/main" val="206887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Z:\Segré\Conseillers\AUDE\PHOTOS\PRAIRIES\PATURAGE\PATURAGE AUTOMNE\PTD automne\PTD automne_normandes au paturage_2_Emile LECLERC_17-11-201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4" b="37701"/>
          <a:stretch/>
        </p:blipFill>
        <p:spPr bwMode="auto">
          <a:xfrm>
            <a:off x="585821" y="4005064"/>
            <a:ext cx="7802603" cy="266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1875" name="Text Box 3"/>
          <p:cNvSpPr txBox="1">
            <a:spLocks noChangeArrowheads="1"/>
          </p:cNvSpPr>
          <p:nvPr/>
        </p:nvSpPr>
        <p:spPr bwMode="auto">
          <a:xfrm>
            <a:off x="203894" y="1339021"/>
            <a:ext cx="868858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 dirty="0" smtClean="0">
                <a:solidFill>
                  <a:srgbClr val="009900"/>
                </a:solidFill>
                <a:latin typeface="Verdana" pitchFamily="34" charset="0"/>
                <a:sym typeface="Wingdings" pitchFamily="2" charset="2"/>
              </a:rPr>
              <a:t>De septembre à décembre :</a:t>
            </a:r>
          </a:p>
          <a:p>
            <a:pPr>
              <a:defRPr/>
            </a:pPr>
            <a:endParaRPr lang="fr-FR" sz="1800" b="1" dirty="0" smtClean="0">
              <a:solidFill>
                <a:srgbClr val="009900"/>
              </a:solidFill>
              <a:latin typeface="Verdana" pitchFamily="34" charset="0"/>
              <a:sym typeface="Wingdings" pitchFamily="2" charset="2"/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fr-FR" sz="1800" dirty="0" smtClean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 </a:t>
            </a:r>
            <a:r>
              <a:rPr lang="fr-FR" sz="1800" dirty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Q</a:t>
            </a:r>
            <a:r>
              <a:rPr lang="fr-FR" sz="1800" dirty="0" smtClean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uantité </a:t>
            </a:r>
            <a:r>
              <a:rPr lang="fr-FR" sz="1800" dirty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non négligeable : </a:t>
            </a:r>
            <a:r>
              <a:rPr lang="fr-FR" sz="1800" b="1" dirty="0">
                <a:solidFill>
                  <a:srgbClr val="009900"/>
                </a:solidFill>
                <a:latin typeface="Verdana" pitchFamily="34" charset="0"/>
                <a:sym typeface="Wingdings" pitchFamily="2" charset="2"/>
              </a:rPr>
              <a:t>1 à 2 </a:t>
            </a:r>
            <a:r>
              <a:rPr lang="fr-FR" sz="1800" b="1" dirty="0" smtClean="0">
                <a:solidFill>
                  <a:srgbClr val="009900"/>
                </a:solidFill>
                <a:latin typeface="Verdana" pitchFamily="34" charset="0"/>
                <a:sym typeface="Wingdings" pitchFamily="2" charset="2"/>
              </a:rPr>
              <a:t>t MS/ha</a:t>
            </a:r>
            <a:r>
              <a:rPr lang="fr-FR" sz="1800" dirty="0" smtClean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 </a:t>
            </a:r>
            <a:r>
              <a:rPr lang="fr-FR" sz="1400" dirty="0" smtClean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(≈25% de la production annuelle)</a:t>
            </a:r>
            <a:endParaRPr lang="fr-FR" sz="1800" dirty="0">
              <a:solidFill>
                <a:srgbClr val="000000"/>
              </a:solidFill>
              <a:latin typeface="Verdana" pitchFamily="34" charset="0"/>
              <a:sym typeface="Wingdings" pitchFamily="2" charset="2"/>
            </a:endParaRPr>
          </a:p>
          <a:p>
            <a:pPr marL="0" lvl="1">
              <a:buFont typeface="Wingdings" pitchFamily="2" charset="2"/>
              <a:buChar char="§"/>
              <a:defRPr/>
            </a:pPr>
            <a:r>
              <a:rPr lang="fr-FR" sz="1800" dirty="0" smtClean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 </a:t>
            </a:r>
            <a:r>
              <a:rPr lang="fr-FR" sz="1800" dirty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C</a:t>
            </a:r>
            <a:r>
              <a:rPr lang="fr-FR" sz="1800" dirty="0" smtClean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roissance variable entre années :</a:t>
            </a:r>
            <a:r>
              <a:rPr lang="fr-FR" sz="1800" dirty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 </a:t>
            </a:r>
            <a:r>
              <a:rPr lang="fr-FR" sz="1800" b="1" dirty="0">
                <a:solidFill>
                  <a:srgbClr val="009900"/>
                </a:solidFill>
                <a:latin typeface="Verdana" pitchFamily="34" charset="0"/>
                <a:sym typeface="Wingdings" pitchFamily="2" charset="2"/>
              </a:rPr>
              <a:t>de 15 à 40 kg </a:t>
            </a:r>
            <a:r>
              <a:rPr lang="fr-FR" sz="1800" b="1" dirty="0" smtClean="0">
                <a:solidFill>
                  <a:srgbClr val="009900"/>
                </a:solidFill>
                <a:latin typeface="Verdana" pitchFamily="34" charset="0"/>
                <a:sym typeface="Wingdings" pitchFamily="2" charset="2"/>
              </a:rPr>
              <a:t>MS/ha/jour</a:t>
            </a:r>
          </a:p>
          <a:p>
            <a:pPr marL="0" lvl="1">
              <a:defRPr/>
            </a:pPr>
            <a:endParaRPr lang="fr-FR" sz="1800" dirty="0">
              <a:solidFill>
                <a:srgbClr val="000000"/>
              </a:solidFill>
              <a:latin typeface="Verdana" pitchFamily="34" charset="0"/>
              <a:sym typeface="Wingdings" pitchFamily="2" charset="2"/>
            </a:endParaRPr>
          </a:p>
          <a:p>
            <a:pPr lvl="1">
              <a:buFont typeface="Wingdings" pitchFamily="2" charset="2"/>
              <a:buChar char="ð"/>
              <a:defRPr/>
            </a:pPr>
            <a:r>
              <a:rPr lang="fr-FR" sz="1800" dirty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 Facteurs </a:t>
            </a:r>
            <a:r>
              <a:rPr lang="fr-FR" sz="1800" dirty="0" smtClean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limitants : </a:t>
            </a:r>
            <a:r>
              <a:rPr lang="fr-FR" sz="1800" dirty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réserve hydrique, diminution des températures, de la durée du jour (rayonnement</a:t>
            </a:r>
            <a:r>
              <a:rPr lang="fr-FR" sz="1800" dirty="0" smtClean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)</a:t>
            </a:r>
          </a:p>
          <a:p>
            <a:pPr lvl="1">
              <a:defRPr/>
            </a:pPr>
            <a:endParaRPr lang="fr-FR" sz="1800" dirty="0">
              <a:solidFill>
                <a:srgbClr val="000000"/>
              </a:solidFill>
              <a:latin typeface="Verdana" pitchFamily="34" charset="0"/>
              <a:sym typeface="Wingdings" pitchFamily="2" charset="2"/>
            </a:endParaRPr>
          </a:p>
          <a:p>
            <a:pPr lvl="1">
              <a:buFont typeface="Wingdings" pitchFamily="2" charset="2"/>
              <a:buChar char="ð"/>
              <a:defRPr/>
            </a:pPr>
            <a:r>
              <a:rPr lang="fr-FR" sz="1800" dirty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 Reprise variable suivant les </a:t>
            </a:r>
            <a:r>
              <a:rPr lang="fr-FR" sz="1800" dirty="0" smtClean="0">
                <a:solidFill>
                  <a:srgbClr val="000000"/>
                </a:solidFill>
                <a:latin typeface="Verdana" pitchFamily="34" charset="0"/>
                <a:sym typeface="Wingdings" pitchFamily="2" charset="2"/>
              </a:rPr>
              <a:t>espèces (Dactyle&gt;FE&gt;RGA)</a:t>
            </a:r>
            <a:endParaRPr lang="fr-FR" sz="1800" dirty="0">
              <a:solidFill>
                <a:srgbClr val="000000"/>
              </a:solidFill>
              <a:latin typeface="Verdana" pitchFamily="34" charset="0"/>
              <a:sym typeface="Wingdings" pitchFamily="2" charset="2"/>
            </a:endParaRPr>
          </a:p>
        </p:txBody>
      </p:sp>
      <p:sp>
        <p:nvSpPr>
          <p:cNvPr id="27651" name="Text Box 24"/>
          <p:cNvSpPr txBox="1">
            <a:spLocks noChangeArrowheads="1"/>
          </p:cNvSpPr>
          <p:nvPr/>
        </p:nvSpPr>
        <p:spPr bwMode="auto">
          <a:xfrm>
            <a:off x="323850" y="395953"/>
            <a:ext cx="4475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dirty="0"/>
              <a:t>L’herbe d’automne</a:t>
            </a:r>
          </a:p>
        </p:txBody>
      </p:sp>
    </p:spTree>
    <p:extLst>
      <p:ext uri="{BB962C8B-B14F-4D97-AF65-F5344CB8AC3E}">
        <p14:creationId xmlns:p14="http://schemas.microsoft.com/office/powerpoint/2010/main" val="420638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ce réservé du contenu 2"/>
          <p:cNvSpPr>
            <a:spLocks noGrp="1"/>
          </p:cNvSpPr>
          <p:nvPr>
            <p:ph idx="1"/>
          </p:nvPr>
        </p:nvSpPr>
        <p:spPr>
          <a:xfrm>
            <a:off x="395288" y="1412776"/>
            <a:ext cx="8640762" cy="2232248"/>
          </a:xfrm>
        </p:spPr>
        <p:txBody>
          <a:bodyPr/>
          <a:lstStyle/>
          <a:p>
            <a:pPr eaLnBrk="1" hangingPunct="1">
              <a:buFont typeface="Wingdings" pitchFamily="2" charset="2"/>
              <a:buChar char="§"/>
            </a:pPr>
            <a:r>
              <a:rPr lang="fr-FR" sz="2000" b="1" dirty="0" smtClean="0">
                <a:solidFill>
                  <a:srgbClr val="009900"/>
                </a:solidFill>
              </a:rPr>
              <a:t>Respecter une transition </a:t>
            </a:r>
            <a:r>
              <a:rPr lang="fr-FR" sz="2000" dirty="0" smtClean="0">
                <a:solidFill>
                  <a:schemeClr val="tx1"/>
                </a:solidFill>
              </a:rPr>
              <a:t>si présence de fourrages conservés pendant l’été</a:t>
            </a:r>
          </a:p>
          <a:p>
            <a:pPr eaLnBrk="1" hangingPunct="1">
              <a:buFont typeface="Wingdings" pitchFamily="2" charset="2"/>
              <a:buChar char="§"/>
            </a:pPr>
            <a:endParaRPr lang="fr-FR" sz="2000" dirty="0" smtClean="0">
              <a:solidFill>
                <a:schemeClr val="tx1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</a:rPr>
              <a:t>Ajuster les fourrages conservés à l’offre en herbe en </a:t>
            </a:r>
            <a:r>
              <a:rPr lang="fr-FR" sz="2000" b="1" dirty="0" smtClean="0">
                <a:solidFill>
                  <a:srgbClr val="009900"/>
                </a:solidFill>
              </a:rPr>
              <a:t>limitant l’accès à l’auge le matin</a:t>
            </a:r>
            <a:r>
              <a:rPr lang="fr-FR" sz="2000" b="1" dirty="0" smtClean="0">
                <a:solidFill>
                  <a:schemeClr val="tx1"/>
                </a:solidFill>
              </a:rPr>
              <a:t> </a:t>
            </a:r>
            <a:r>
              <a:rPr lang="fr-FR" sz="2000" dirty="0" smtClean="0">
                <a:solidFill>
                  <a:schemeClr val="tx1"/>
                </a:solidFill>
              </a:rPr>
              <a:t>pour favoriser l’ingestion</a:t>
            </a:r>
          </a:p>
        </p:txBody>
      </p:sp>
      <p:sp>
        <p:nvSpPr>
          <p:cNvPr id="28675" name="Text Box 24"/>
          <p:cNvSpPr txBox="1">
            <a:spLocks noChangeArrowheads="1"/>
          </p:cNvSpPr>
          <p:nvPr/>
        </p:nvSpPr>
        <p:spPr bwMode="auto">
          <a:xfrm>
            <a:off x="349751" y="467961"/>
            <a:ext cx="4475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dirty="0"/>
              <a:t>L’herbe d’automne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" t="33346"/>
          <a:stretch/>
        </p:blipFill>
        <p:spPr>
          <a:xfrm>
            <a:off x="1691680" y="3284984"/>
            <a:ext cx="5691420" cy="285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4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Repères de conduite du pâturage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365104"/>
            <a:ext cx="1492925" cy="170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2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848" y="274638"/>
            <a:ext cx="8229600" cy="11430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sz="3600" kern="1200" dirty="0" smtClean="0">
                <a:solidFill>
                  <a:srgbClr val="009139"/>
                </a:solidFill>
              </a:rPr>
              <a:t>Repères en </a:t>
            </a:r>
            <a:r>
              <a:rPr lang="fr-FR" sz="3600" kern="1200" dirty="0">
                <a:solidFill>
                  <a:srgbClr val="009139"/>
                </a:solidFill>
              </a:rPr>
              <a:t>pleine pousse</a:t>
            </a:r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5021762"/>
              </p:ext>
            </p:extLst>
          </p:nvPr>
        </p:nvGraphicFramePr>
        <p:xfrm>
          <a:off x="251520" y="1600200"/>
          <a:ext cx="8640960" cy="37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2528"/>
                <a:gridCol w="38884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Système</a:t>
                      </a:r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 allaitant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Système laitier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98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Mise à l’herbe si </a:t>
                      </a:r>
                    </a:p>
                    <a:p>
                      <a:pPr marL="263525" indent="0" algn="l">
                        <a:buFont typeface="Arial" pitchFamily="34" charset="0"/>
                        <a:buNone/>
                      </a:pPr>
                      <a:r>
                        <a:rPr lang="fr-FR" sz="1600" b="1" dirty="0" smtClean="0">
                          <a:solidFill>
                            <a:schemeClr val="tx1"/>
                          </a:solidFill>
                        </a:rPr>
                        <a:t>&gt; 20 jours d’avance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endParaRPr lang="fr-FR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Hauteur</a:t>
                      </a:r>
                      <a:r>
                        <a:rPr lang="fr-FR" baseline="0" dirty="0" smtClean="0">
                          <a:solidFill>
                            <a:schemeClr val="tx1"/>
                          </a:solidFill>
                        </a:rPr>
                        <a:t> sortie : </a:t>
                      </a:r>
                      <a:r>
                        <a:rPr lang="fr-FR" sz="1600" b="1" baseline="0" dirty="0" smtClean="0">
                          <a:solidFill>
                            <a:schemeClr val="tx1"/>
                          </a:solidFill>
                        </a:rPr>
                        <a:t>4,5 à 5 cm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fr-FR" baseline="0" dirty="0" smtClean="0">
                          <a:solidFill>
                            <a:schemeClr val="tx1"/>
                          </a:solidFill>
                        </a:rPr>
                        <a:t>Hauteur entrée : </a:t>
                      </a:r>
                      <a:r>
                        <a:rPr lang="fr-FR" sz="1600" b="1" baseline="0" dirty="0" smtClean="0">
                          <a:solidFill>
                            <a:schemeClr val="tx1"/>
                          </a:solidFill>
                        </a:rPr>
                        <a:t>objectif 12 cm</a:t>
                      </a:r>
                      <a:endParaRPr lang="fr-FR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endParaRPr lang="fr-FR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fr-FR" baseline="0" dirty="0" smtClean="0">
                          <a:solidFill>
                            <a:schemeClr val="tx1"/>
                          </a:solidFill>
                        </a:rPr>
                        <a:t>Fauches précoces </a:t>
                      </a:r>
                    </a:p>
                    <a:p>
                      <a:pPr marL="263525" indent="0" algn="l">
                        <a:buFont typeface="Arial" pitchFamily="34" charset="0"/>
                        <a:buNone/>
                      </a:pPr>
                      <a:r>
                        <a:rPr lang="fr-FR" baseline="0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repousses pâturage fin printemps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endParaRPr lang="fr-FR" baseline="0" dirty="0" smtClean="0">
                        <a:solidFill>
                          <a:schemeClr val="tx1"/>
                        </a:solidFill>
                        <a:sym typeface="Wingdings" pitchFamily="2" charset="2"/>
                      </a:endParaRP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fr-FR" baseline="0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Débrayage si : </a:t>
                      </a:r>
                    </a:p>
                    <a:p>
                      <a:pPr marL="549275" lvl="1" indent="-285750" algn="l" defTabSz="914400" rtl="0" eaLnBrk="1" latinLnBrk="0" hangingPunct="1">
                        <a:buFont typeface="Verdana" pitchFamily="34" charset="0"/>
                        <a:buChar char="­"/>
                      </a:pPr>
                      <a:r>
                        <a:rPr lang="fr-FR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15-20 </a:t>
                      </a:r>
                      <a:r>
                        <a:rPr lang="fr-FR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jours d’avance au</a:t>
                      </a:r>
                      <a:r>
                        <a:rPr lang="fr-FR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 printemps</a:t>
                      </a:r>
                    </a:p>
                    <a:p>
                      <a:pPr marL="549275" lvl="1" indent="-285750" algn="l" defTabSz="914400" rtl="0" eaLnBrk="1" latinLnBrk="0" hangingPunct="1">
                        <a:buFont typeface="Verdana" pitchFamily="34" charset="0"/>
                        <a:buChar char="­"/>
                      </a:pPr>
                      <a:r>
                        <a:rPr lang="fr-FR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25 </a:t>
                      </a:r>
                      <a:r>
                        <a:rPr lang="fr-FR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jours d’avance en</a:t>
                      </a:r>
                      <a:r>
                        <a:rPr lang="fr-FR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 été</a:t>
                      </a:r>
                      <a:endParaRPr lang="fr-FR" sz="16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6D6D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Fermeture du silo : </a:t>
                      </a:r>
                    </a:p>
                    <a:p>
                      <a:pPr marL="2635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  <a:defRPr/>
                      </a:pPr>
                      <a:r>
                        <a:rPr lang="fr-FR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 à 15 jours d’avance</a:t>
                      </a:r>
                    </a:p>
                    <a:p>
                      <a:pPr marL="263525" indent="0" algn="l" defTabSz="914400" rtl="0" eaLnBrk="1" latinLnBrk="0" hangingPunct="1">
                        <a:buFont typeface="Verdana" pitchFamily="34" charset="0"/>
                        <a:buNone/>
                      </a:pPr>
                      <a:r>
                        <a:rPr lang="fr-FR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la pousse couvre les besoins</a:t>
                      </a:r>
                    </a:p>
                    <a:p>
                      <a:pPr marL="0" indent="0" algn="l">
                        <a:buFont typeface="Arial" pitchFamily="34" charset="0"/>
                        <a:buNone/>
                      </a:pPr>
                      <a:endParaRPr lang="fr-FR" sz="1600" i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fr-FR" sz="1600" i="1" baseline="0" dirty="0" smtClean="0">
                          <a:solidFill>
                            <a:schemeClr val="tx1"/>
                          </a:solidFill>
                        </a:rPr>
                        <a:t>Ex: 30 ares/VL + 60 </a:t>
                      </a:r>
                      <a:r>
                        <a:rPr lang="fr-FR" sz="1600" i="1" baseline="0" dirty="0" err="1" smtClean="0">
                          <a:solidFill>
                            <a:schemeClr val="tx1"/>
                          </a:solidFill>
                        </a:rPr>
                        <a:t>kgMS</a:t>
                      </a:r>
                      <a:r>
                        <a:rPr lang="fr-FR" sz="1600" i="1" baseline="0" dirty="0" smtClean="0">
                          <a:solidFill>
                            <a:schemeClr val="tx1"/>
                          </a:solidFill>
                        </a:rPr>
                        <a:t>/ha/j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endParaRPr lang="fr-FR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endParaRPr lang="fr-FR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Arial" pitchFamily="34" charset="0"/>
                        <a:buNone/>
                      </a:pPr>
                      <a:endParaRPr lang="fr-FR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fr-FR" baseline="0" dirty="0" smtClean="0">
                          <a:solidFill>
                            <a:schemeClr val="tx1"/>
                          </a:solidFill>
                        </a:rPr>
                        <a:t>Débrayage si : </a:t>
                      </a:r>
                    </a:p>
                    <a:p>
                      <a:pPr marL="549275" indent="-285750" algn="l">
                        <a:buFont typeface="Verdana" pitchFamily="34" charset="0"/>
                        <a:buChar char="­"/>
                      </a:pPr>
                      <a:r>
                        <a:rPr lang="fr-FR" sz="1600" b="1" baseline="0" dirty="0" smtClean="0">
                          <a:solidFill>
                            <a:schemeClr val="tx1"/>
                          </a:solidFill>
                        </a:rPr>
                        <a:t>Pousse &gt; besoins</a:t>
                      </a:r>
                    </a:p>
                    <a:p>
                      <a:pPr marL="549275" indent="-285750" algn="l">
                        <a:buFont typeface="Verdana" pitchFamily="34" charset="0"/>
                        <a:buChar char="­"/>
                      </a:pPr>
                      <a:r>
                        <a:rPr lang="fr-FR" sz="1600" b="1" baseline="0" dirty="0" smtClean="0">
                          <a:solidFill>
                            <a:schemeClr val="tx1"/>
                          </a:solidFill>
                        </a:rPr>
                        <a:t>Hauteur d’herbe &gt; 15 cm</a:t>
                      </a:r>
                    </a:p>
                    <a:p>
                      <a:pPr marL="549275" indent="-285750" algn="l">
                        <a:buFont typeface="Verdana" pitchFamily="34" charset="0"/>
                        <a:buChar char="­"/>
                      </a:pPr>
                      <a:r>
                        <a:rPr lang="fr-FR" sz="1600" b="1" baseline="0" dirty="0" smtClean="0">
                          <a:solidFill>
                            <a:schemeClr val="tx1"/>
                          </a:solidFill>
                        </a:rPr>
                        <a:t>10-15 </a:t>
                      </a:r>
                      <a:r>
                        <a:rPr lang="fr-FR" sz="1600" b="1" dirty="0" smtClean="0">
                          <a:solidFill>
                            <a:schemeClr val="tx1"/>
                          </a:solidFill>
                        </a:rPr>
                        <a:t>jours d’avance</a:t>
                      </a:r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AE4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42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kern="1200" dirty="0">
                <a:solidFill>
                  <a:srgbClr val="009139"/>
                </a:solidFill>
              </a:rPr>
              <a:t>Réseau Pousse de l’herbe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2627784" y="1526595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rgbClr val="FFFFFF"/>
                </a:solidFill>
              </a:rPr>
              <a:t>1</a:t>
            </a:r>
            <a:endParaRPr lang="fr-FR" sz="1000" b="1" dirty="0">
              <a:solidFill>
                <a:srgbClr val="FFFFFF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5" t="1874" r="15833"/>
          <a:stretch/>
        </p:blipFill>
        <p:spPr>
          <a:xfrm>
            <a:off x="827584" y="1196752"/>
            <a:ext cx="5784056" cy="55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2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sz="3600" kern="1200" dirty="0">
                <a:solidFill>
                  <a:srgbClr val="009139"/>
                </a:solidFill>
              </a:rPr>
              <a:t>Suivi de la croissance de l’herbe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7" t="10815" r="16333" b="7704"/>
          <a:stretch/>
        </p:blipFill>
        <p:spPr bwMode="auto">
          <a:xfrm>
            <a:off x="611560" y="1196751"/>
            <a:ext cx="7920880" cy="5585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40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3333CC"/>
                </a:solidFill>
              </a:rPr>
              <a:t>La croissance de l’herbe</a:t>
            </a:r>
            <a:endParaRPr lang="fr-FR" dirty="0">
              <a:solidFill>
                <a:srgbClr val="3333CC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67544" y="1556792"/>
            <a:ext cx="74888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Valorisation des mesures herbomètre:</a:t>
            </a: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Avec 20 ares/VL, 60 VL :</a:t>
            </a: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Offre en herbe = 0,20 x 60 = 12 kg MS/VL/j</a:t>
            </a: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r>
              <a:rPr lang="fr-FR" sz="1800" b="1" dirty="0" smtClean="0">
                <a:solidFill>
                  <a:srgbClr val="000000"/>
                </a:solidFill>
                <a:latin typeface="Verdana"/>
                <a:sym typeface="Wingdings" panose="05000000000000000000" pitchFamily="2" charset="2"/>
              </a:rPr>
              <a:t> l’herbe peut couvrir 70 % de la ration</a:t>
            </a:r>
            <a:endParaRPr lang="fr-FR" sz="1800" b="1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845925"/>
              </p:ext>
            </p:extLst>
          </p:nvPr>
        </p:nvGraphicFramePr>
        <p:xfrm>
          <a:off x="467544" y="2204864"/>
          <a:ext cx="8064896" cy="138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2128"/>
                <a:gridCol w="1440160"/>
                <a:gridCol w="1224136"/>
                <a:gridCol w="1800200"/>
                <a:gridCol w="244827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Date mesure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Hauteur mesurée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Ecart hauteur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Densité herbe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Croissance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27/03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6 cm</a:t>
                      </a:r>
                      <a:endParaRPr lang="fr-F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 cm</a:t>
                      </a:r>
                      <a:endParaRPr lang="fr-F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215</a:t>
                      </a:r>
                    </a:p>
                    <a:p>
                      <a:pPr algn="ctr"/>
                      <a:r>
                        <a:rPr lang="fr-FR" dirty="0" smtClean="0"/>
                        <a:t>kg MS/cm/ha</a:t>
                      </a:r>
                      <a:endParaRPr lang="fr-F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(2 x 215)/7 j</a:t>
                      </a:r>
                    </a:p>
                    <a:p>
                      <a:pPr algn="ctr"/>
                      <a:r>
                        <a:rPr lang="fr-FR" dirty="0" smtClean="0"/>
                        <a:t>= 60 kg MS/ha/j</a:t>
                      </a:r>
                      <a:endParaRPr lang="fr-F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04/04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8 cm</a:t>
                      </a:r>
                      <a:endParaRPr lang="fr-FR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95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3333CC"/>
                </a:solidFill>
              </a:rPr>
              <a:t>La croissance de l’herbe</a:t>
            </a:r>
            <a:endParaRPr lang="fr-FR" dirty="0">
              <a:solidFill>
                <a:srgbClr val="3333CC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67544" y="1412776"/>
            <a:ext cx="74888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Valorisation des mesures herbomètre:</a:t>
            </a: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  <a:p>
            <a:pPr eaLnBrk="1" hangingPunct="1"/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Avec 20 ares/VL, </a:t>
            </a:r>
            <a:r>
              <a:rPr lang="fr-FR" sz="1800" b="1" dirty="0">
                <a:solidFill>
                  <a:srgbClr val="000000"/>
                </a:solidFill>
                <a:latin typeface="Verdana"/>
              </a:rPr>
              <a:t>6</a:t>
            </a:r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0 VL :</a:t>
            </a:r>
          </a:p>
          <a:p>
            <a:pPr eaLnBrk="1" hangingPunct="1"/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Offre en herbe = 0,20 x 90 = 18 kg MS/VL/j</a:t>
            </a:r>
          </a:p>
          <a:p>
            <a:pPr eaLnBrk="1" hangingPunct="1"/>
            <a:endParaRPr lang="fr-FR" sz="1800" b="1" dirty="0">
              <a:solidFill>
                <a:srgbClr val="000000"/>
              </a:solidFill>
              <a:latin typeface="Verdana"/>
            </a:endParaRPr>
          </a:p>
          <a:p>
            <a:pPr marL="285750" indent="-285750" eaLnBrk="1" hangingPunct="1">
              <a:buFont typeface="Wingdings"/>
              <a:buChar char="à"/>
            </a:pPr>
            <a:r>
              <a:rPr lang="fr-FR" sz="1800" b="1" dirty="0" smtClean="0">
                <a:solidFill>
                  <a:srgbClr val="000000"/>
                </a:solidFill>
                <a:latin typeface="Verdana"/>
                <a:sym typeface="Wingdings" panose="05000000000000000000" pitchFamily="2" charset="2"/>
              </a:rPr>
              <a:t>La pousse de l’herbe couvre les besoins</a:t>
            </a:r>
          </a:p>
          <a:p>
            <a:pPr marL="285750" indent="-285750" eaLnBrk="1" hangingPunct="1">
              <a:buFont typeface="Wingdings"/>
              <a:buChar char="à"/>
            </a:pPr>
            <a:endParaRPr lang="fr-FR" sz="1800" b="1" dirty="0" smtClean="0">
              <a:solidFill>
                <a:srgbClr val="000000"/>
              </a:solidFill>
              <a:latin typeface="Verdana"/>
            </a:endParaRPr>
          </a:p>
          <a:p>
            <a:pPr eaLnBrk="1" hangingPunct="1"/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Si 4 kg MS maïs dans la ration:</a:t>
            </a:r>
          </a:p>
          <a:p>
            <a:pPr eaLnBrk="1" hangingPunct="1"/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Besoins troupeau: </a:t>
            </a:r>
            <a:r>
              <a:rPr lang="fr-FR" sz="1800" b="1" dirty="0">
                <a:solidFill>
                  <a:srgbClr val="000000"/>
                </a:solidFill>
                <a:latin typeface="Verdana"/>
              </a:rPr>
              <a:t>6</a:t>
            </a:r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0 VL x 13 kg MS/j = 780 kg MS/j</a:t>
            </a:r>
          </a:p>
          <a:p>
            <a:pPr eaLnBrk="1" hangingPunct="1"/>
            <a:r>
              <a:rPr lang="fr-FR" sz="1800" b="1" dirty="0" smtClean="0">
                <a:solidFill>
                  <a:srgbClr val="000000"/>
                </a:solidFill>
                <a:latin typeface="Verdana"/>
              </a:rPr>
              <a:t>Offerts par 8,70 ha </a:t>
            </a:r>
            <a:r>
              <a:rPr lang="fr-FR" sz="1800" b="1" dirty="0" smtClean="0">
                <a:solidFill>
                  <a:srgbClr val="000000"/>
                </a:solidFill>
                <a:latin typeface="Verdana"/>
                <a:sym typeface="Wingdings" panose="05000000000000000000" pitchFamily="2" charset="2"/>
              </a:rPr>
              <a:t> environ 2,5 ha à faucher</a:t>
            </a:r>
            <a:endParaRPr lang="fr-FR" sz="1800" b="1" dirty="0">
              <a:solidFill>
                <a:srgbClr val="000000"/>
              </a:solidFill>
              <a:latin typeface="Verdana"/>
            </a:endParaRP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345675"/>
              </p:ext>
            </p:extLst>
          </p:nvPr>
        </p:nvGraphicFramePr>
        <p:xfrm>
          <a:off x="467544" y="1988840"/>
          <a:ext cx="8064896" cy="138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2128"/>
                <a:gridCol w="1440160"/>
                <a:gridCol w="1224136"/>
                <a:gridCol w="1800200"/>
                <a:gridCol w="244827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Date mesure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Hauteur mesurée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Ecart hauteur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Densité herbe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Croissance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27/03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7 cm</a:t>
                      </a:r>
                      <a:endParaRPr lang="fr-F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2,9 cm</a:t>
                      </a:r>
                      <a:endParaRPr lang="fr-F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215</a:t>
                      </a:r>
                    </a:p>
                    <a:p>
                      <a:pPr algn="ctr"/>
                      <a:r>
                        <a:rPr lang="fr-FR" dirty="0" smtClean="0"/>
                        <a:t>kg MS/cm/ha</a:t>
                      </a:r>
                      <a:endParaRPr lang="fr-F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(2,9 x 215)/7 j</a:t>
                      </a:r>
                    </a:p>
                    <a:p>
                      <a:pPr algn="ctr"/>
                      <a:r>
                        <a:rPr lang="fr-FR" dirty="0" smtClean="0"/>
                        <a:t>= 90 kg MS/ha/j</a:t>
                      </a:r>
                      <a:endParaRPr lang="fr-F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04/04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9,9 cm</a:t>
                      </a:r>
                      <a:endParaRPr lang="fr-FR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60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FR" dirty="0" smtClean="0">
                <a:solidFill>
                  <a:srgbClr val="009139"/>
                </a:solidFill>
              </a:rPr>
              <a:t>Repères de hauteur d’herbe</a:t>
            </a:r>
            <a:endParaRPr lang="fr-FR" dirty="0">
              <a:solidFill>
                <a:srgbClr val="009139"/>
              </a:solidFill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395536" y="1361736"/>
            <a:ext cx="7999987" cy="4875576"/>
            <a:chOff x="0" y="0"/>
            <a:chExt cx="3799169" cy="2773341"/>
          </a:xfrm>
          <a:noFill/>
        </p:grpSpPr>
        <p:sp>
          <p:nvSpPr>
            <p:cNvPr id="15" name="Rectangle 14"/>
            <p:cNvSpPr/>
            <p:nvPr/>
          </p:nvSpPr>
          <p:spPr>
            <a:xfrm>
              <a:off x="1896386" y="0"/>
              <a:ext cx="1902783" cy="1370673"/>
            </a:xfrm>
            <a:prstGeom prst="rect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fr-FR" sz="16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96386" y="1371600"/>
              <a:ext cx="1902783" cy="1401741"/>
            </a:xfrm>
            <a:prstGeom prst="rect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fr-FR" sz="16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0"/>
              <a:ext cx="1902783" cy="1370673"/>
            </a:xfrm>
            <a:prstGeom prst="rect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fr-FR" sz="16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0" y="1367624"/>
              <a:ext cx="1902783" cy="1404934"/>
            </a:xfrm>
            <a:prstGeom prst="rect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fr-FR" sz="1600"/>
            </a:p>
          </p:txBody>
        </p:sp>
      </p:grpSp>
      <p:pic>
        <p:nvPicPr>
          <p:cNvPr id="7" name="Picture 2" descr="Img_5097 8 cm herbo reduit"/>
          <p:cNvPicPr>
            <a:picLocks noChangeAspect="1"/>
          </p:cNvPicPr>
          <p:nvPr/>
        </p:nvPicPr>
        <p:blipFill rotWithShape="1">
          <a:blip r:embed="rId2" cstate="print">
            <a:lum bright="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4136" y="3849911"/>
            <a:ext cx="2528227" cy="232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</p:pic>
      <p:pic>
        <p:nvPicPr>
          <p:cNvPr id="8" name="Picture 3" descr="Img_5082 12 cm herbomètre reduit"/>
          <p:cNvPicPr>
            <a:picLocks noChangeAspect="1"/>
          </p:cNvPicPr>
          <p:nvPr/>
        </p:nvPicPr>
        <p:blipFill rotWithShape="1">
          <a:blip r:embed="rId3" cstate="print">
            <a:lum bright="1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7394" y="1389692"/>
            <a:ext cx="2528227" cy="232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</p:pic>
      <p:pic>
        <p:nvPicPr>
          <p:cNvPr id="9" name="Picture 4" descr="Img_5108 5 cm herbo reduit"/>
          <p:cNvPicPr>
            <a:picLocks noChangeAspect="1"/>
          </p:cNvPicPr>
          <p:nvPr/>
        </p:nvPicPr>
        <p:blipFill rotWithShape="1">
          <a:blip r:embed="rId4" cstate="print">
            <a:lum bright="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47394" y="1389692"/>
            <a:ext cx="2528227" cy="232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</p:pic>
      <p:pic>
        <p:nvPicPr>
          <p:cNvPr id="10" name="Picture 5" descr="Img_5070 15 cm herbo reduit"/>
          <p:cNvPicPr>
            <a:picLocks noChangeAspect="1"/>
          </p:cNvPicPr>
          <p:nvPr/>
        </p:nvPicPr>
        <p:blipFill rotWithShape="1">
          <a:blip r:embed="rId5" cstate="print">
            <a:lum bright="1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5767" y="3849911"/>
            <a:ext cx="2528227" cy="232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</p:pic>
      <p:sp>
        <p:nvSpPr>
          <p:cNvPr id="11" name="ZoneTexte 2"/>
          <p:cNvSpPr txBox="1"/>
          <p:nvPr/>
        </p:nvSpPr>
        <p:spPr>
          <a:xfrm>
            <a:off x="2982363" y="3918926"/>
            <a:ext cx="15721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600" kern="1200" dirty="0" smtClean="0">
                <a:solidFill>
                  <a:srgbClr val="000000"/>
                </a:solidFill>
                <a:effectLst/>
                <a:latin typeface="+mn-lt"/>
                <a:ea typeface="Times New Roman"/>
                <a:cs typeface="Times New Roman"/>
              </a:rPr>
              <a:t>≤ </a:t>
            </a:r>
            <a:r>
              <a:rPr lang="fr-FR" sz="1600" kern="1200" dirty="0">
                <a:solidFill>
                  <a:srgbClr val="000000"/>
                </a:solidFill>
                <a:effectLst/>
                <a:latin typeface="+mn-lt"/>
                <a:ea typeface="Times New Roman"/>
                <a:cs typeface="Times New Roman"/>
              </a:rPr>
              <a:t>8 cm </a:t>
            </a:r>
            <a:r>
              <a:rPr lang="fr-FR" sz="1600" dirty="0">
                <a:solidFill>
                  <a:srgbClr val="000000"/>
                </a:solidFill>
                <a:latin typeface="Verdana"/>
                <a:ea typeface="Times New Roman"/>
                <a:cs typeface="Times New Roman"/>
              </a:rPr>
              <a:t>herbomètre</a:t>
            </a:r>
            <a:endParaRPr lang="fr-FR" sz="1600" dirty="0">
              <a:effectLst/>
              <a:latin typeface="+mn-lt"/>
              <a:ea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kern="1200" dirty="0">
                <a:solidFill>
                  <a:srgbClr val="000000"/>
                </a:solidFill>
                <a:effectLst/>
                <a:latin typeface="+mn-lt"/>
                <a:ea typeface="Times New Roman"/>
                <a:cs typeface="Times New Roman"/>
              </a:rPr>
              <a:t> </a:t>
            </a:r>
            <a:endParaRPr lang="fr-FR" sz="1600" dirty="0">
              <a:effectLst/>
              <a:latin typeface="+mn-lt"/>
              <a:ea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kern="1200" dirty="0">
                <a:solidFill>
                  <a:srgbClr val="000000"/>
                </a:solidFill>
                <a:effectLst/>
                <a:latin typeface="+mn-lt"/>
                <a:ea typeface="Times New Roman"/>
                <a:cs typeface="Times New Roman"/>
              </a:rPr>
              <a:t>Cheville</a:t>
            </a:r>
            <a:endParaRPr lang="fr-FR" sz="1600" dirty="0">
              <a:effectLst/>
              <a:latin typeface="+mn-lt"/>
              <a:ea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kern="1200" dirty="0">
                <a:solidFill>
                  <a:srgbClr val="000000"/>
                </a:solidFill>
                <a:effectLst/>
                <a:latin typeface="+mn-lt"/>
                <a:ea typeface="Times New Roman"/>
                <a:cs typeface="Times New Roman"/>
              </a:rPr>
              <a:t> </a:t>
            </a:r>
            <a:endParaRPr lang="fr-FR" sz="1600" dirty="0">
              <a:effectLst/>
              <a:latin typeface="+mn-lt"/>
              <a:ea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b="1" kern="1200" dirty="0">
                <a:solidFill>
                  <a:srgbClr val="000000"/>
                </a:solidFill>
                <a:effectLst/>
                <a:latin typeface="+mn-lt"/>
                <a:ea typeface="Times New Roman"/>
                <a:cs typeface="Times New Roman"/>
              </a:rPr>
              <a:t>Mettre à l'herbe </a:t>
            </a:r>
            <a:endParaRPr lang="fr-FR" sz="1600" dirty="0">
              <a:effectLst/>
              <a:latin typeface="+mn-lt"/>
              <a:ea typeface="Times New Roman"/>
            </a:endParaRPr>
          </a:p>
        </p:txBody>
      </p:sp>
      <p:sp>
        <p:nvSpPr>
          <p:cNvPr id="12" name="ZoneTexte 75"/>
          <p:cNvSpPr txBox="1"/>
          <p:nvPr/>
        </p:nvSpPr>
        <p:spPr>
          <a:xfrm>
            <a:off x="2982363" y="1382686"/>
            <a:ext cx="1553971" cy="2308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600" kern="1200" dirty="0">
                <a:solidFill>
                  <a:srgbClr val="000000"/>
                </a:solidFill>
                <a:effectLst/>
                <a:latin typeface="+mn-lt"/>
                <a:ea typeface="Times New Roman"/>
                <a:cs typeface="Times New Roman"/>
              </a:rPr>
              <a:t>10-12 cm  </a:t>
            </a:r>
            <a:r>
              <a:rPr lang="fr-FR" sz="1600" kern="1200" dirty="0" smtClean="0">
                <a:solidFill>
                  <a:srgbClr val="000000"/>
                </a:solidFill>
                <a:effectLst/>
                <a:latin typeface="+mn-lt"/>
                <a:ea typeface="Times New Roman"/>
                <a:cs typeface="Times New Roman"/>
              </a:rPr>
              <a:t>herbom</a:t>
            </a:r>
            <a:r>
              <a:rPr lang="fr-FR" sz="1600" dirty="0" smtClean="0">
                <a:solidFill>
                  <a:srgbClr val="000000"/>
                </a:solidFill>
                <a:latin typeface="+mn-lt"/>
                <a:ea typeface="Times New Roman"/>
                <a:cs typeface="Times New Roman"/>
              </a:rPr>
              <a:t>ètre</a:t>
            </a:r>
            <a:endParaRPr lang="fr-FR" sz="1600" dirty="0">
              <a:effectLst/>
              <a:latin typeface="+mn-lt"/>
              <a:ea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kern="1200" dirty="0">
                <a:solidFill>
                  <a:srgbClr val="000000"/>
                </a:solidFill>
                <a:effectLst/>
                <a:latin typeface="+mn-lt"/>
                <a:ea typeface="Times New Roman"/>
                <a:cs typeface="Times New Roman"/>
              </a:rPr>
              <a:t> </a:t>
            </a:r>
            <a:endParaRPr lang="fr-FR" sz="1600" dirty="0">
              <a:effectLst/>
              <a:latin typeface="+mn-lt"/>
              <a:ea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kern="1200" dirty="0">
                <a:solidFill>
                  <a:srgbClr val="000000"/>
                </a:solidFill>
                <a:effectLst/>
                <a:latin typeface="+mn-lt"/>
                <a:ea typeface="Times New Roman"/>
                <a:cs typeface="Times New Roman"/>
              </a:rPr>
              <a:t>Bas mollet</a:t>
            </a:r>
            <a:endParaRPr lang="fr-FR" sz="1600" dirty="0">
              <a:effectLst/>
              <a:latin typeface="+mn-lt"/>
              <a:ea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b="1" kern="1200" dirty="0">
                <a:solidFill>
                  <a:srgbClr val="000000"/>
                </a:solidFill>
                <a:effectLst/>
                <a:latin typeface="+mn-lt"/>
                <a:ea typeface="Times New Roman"/>
                <a:cs typeface="Times New Roman"/>
              </a:rPr>
              <a:t> </a:t>
            </a:r>
            <a:endParaRPr lang="fr-FR" sz="1600" dirty="0">
              <a:effectLst/>
              <a:latin typeface="+mn-lt"/>
              <a:ea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b="1" kern="1200" dirty="0">
                <a:solidFill>
                  <a:srgbClr val="000000"/>
                </a:solidFill>
                <a:effectLst/>
                <a:latin typeface="+mn-lt"/>
                <a:ea typeface="Times New Roman"/>
                <a:cs typeface="Times New Roman"/>
              </a:rPr>
              <a:t>Entrer dans la parcelle</a:t>
            </a:r>
            <a:endParaRPr lang="fr-FR" sz="1600" dirty="0">
              <a:effectLst/>
              <a:latin typeface="+mn-lt"/>
              <a:ea typeface="Times New Roman"/>
            </a:endParaRPr>
          </a:p>
        </p:txBody>
      </p:sp>
      <p:sp>
        <p:nvSpPr>
          <p:cNvPr id="13" name="ZoneTexte 84"/>
          <p:cNvSpPr txBox="1"/>
          <p:nvPr/>
        </p:nvSpPr>
        <p:spPr>
          <a:xfrm>
            <a:off x="6983993" y="1340768"/>
            <a:ext cx="15959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1600" kern="1200" dirty="0" smtClean="0">
                <a:solidFill>
                  <a:srgbClr val="000000"/>
                </a:solidFill>
                <a:effectLst/>
                <a:latin typeface="+mn-lt"/>
                <a:ea typeface="Times New Roman"/>
                <a:cs typeface="Times New Roman"/>
              </a:rPr>
              <a:t>5 cm </a:t>
            </a:r>
            <a:r>
              <a:rPr lang="fr-FR" sz="1600" dirty="0">
                <a:solidFill>
                  <a:srgbClr val="000000"/>
                </a:solidFill>
                <a:latin typeface="Verdana"/>
                <a:ea typeface="Times New Roman"/>
                <a:cs typeface="Times New Roman"/>
              </a:rPr>
              <a:t>herbomètre</a:t>
            </a:r>
            <a:endParaRPr lang="fr-FR" sz="1600" dirty="0">
              <a:solidFill>
                <a:srgbClr val="000000"/>
              </a:solidFill>
              <a:latin typeface="Verdana"/>
              <a:ea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kern="1200" dirty="0">
                <a:solidFill>
                  <a:srgbClr val="000000"/>
                </a:solidFill>
                <a:effectLst/>
                <a:latin typeface="+mn-lt"/>
                <a:ea typeface="Times New Roman"/>
                <a:cs typeface="Times New Roman"/>
              </a:rPr>
              <a:t> </a:t>
            </a:r>
            <a:endParaRPr lang="fr-FR" sz="1600" dirty="0">
              <a:effectLst/>
              <a:latin typeface="+mn-lt"/>
              <a:ea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kern="1200" dirty="0">
                <a:solidFill>
                  <a:srgbClr val="000000"/>
                </a:solidFill>
                <a:effectLst/>
                <a:latin typeface="+mn-lt"/>
                <a:ea typeface="Times New Roman"/>
                <a:cs typeface="Times New Roman"/>
              </a:rPr>
              <a:t>Talon</a:t>
            </a:r>
            <a:endParaRPr lang="fr-FR" sz="1600" dirty="0">
              <a:effectLst/>
              <a:latin typeface="+mn-lt"/>
              <a:ea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effectLst/>
                <a:latin typeface="+mn-lt"/>
                <a:ea typeface="Times New Roman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b="1" kern="1200" dirty="0">
                <a:solidFill>
                  <a:srgbClr val="000000"/>
                </a:solidFill>
                <a:effectLst/>
                <a:latin typeface="+mn-lt"/>
                <a:ea typeface="Times New Roman"/>
                <a:cs typeface="Times New Roman"/>
              </a:rPr>
              <a:t>Sortir de la parcelle</a:t>
            </a:r>
            <a:endParaRPr lang="fr-FR" sz="1600" dirty="0">
              <a:effectLst/>
              <a:latin typeface="+mn-lt"/>
              <a:ea typeface="Times New Roman"/>
            </a:endParaRPr>
          </a:p>
        </p:txBody>
      </p:sp>
      <p:sp>
        <p:nvSpPr>
          <p:cNvPr id="14" name="ZoneTexte 85"/>
          <p:cNvSpPr txBox="1"/>
          <p:nvPr/>
        </p:nvSpPr>
        <p:spPr>
          <a:xfrm>
            <a:off x="6983993" y="3912426"/>
            <a:ext cx="16204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600" kern="1200" dirty="0">
                <a:solidFill>
                  <a:srgbClr val="000000"/>
                </a:solidFill>
                <a:effectLst/>
                <a:latin typeface="+mn-lt"/>
                <a:ea typeface="Times New Roman"/>
                <a:cs typeface="Times New Roman"/>
              </a:rPr>
              <a:t>15 cm </a:t>
            </a:r>
            <a:r>
              <a:rPr lang="fr-FR" sz="1600" dirty="0">
                <a:solidFill>
                  <a:srgbClr val="000000"/>
                </a:solidFill>
                <a:latin typeface="Verdana"/>
                <a:ea typeface="Times New Roman"/>
                <a:cs typeface="Times New Roman"/>
              </a:rPr>
              <a:t>herbomètre</a:t>
            </a:r>
            <a:endParaRPr lang="fr-FR" sz="1600" dirty="0">
              <a:effectLst/>
              <a:latin typeface="+mn-lt"/>
              <a:ea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kern="1200" dirty="0">
                <a:solidFill>
                  <a:srgbClr val="000000"/>
                </a:solidFill>
                <a:effectLst/>
                <a:latin typeface="+mn-lt"/>
                <a:ea typeface="Times New Roman"/>
                <a:cs typeface="Times New Roman"/>
              </a:rPr>
              <a:t> </a:t>
            </a:r>
            <a:endParaRPr lang="fr-FR" sz="1600" dirty="0">
              <a:effectLst/>
              <a:latin typeface="+mn-lt"/>
              <a:ea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kern="1200" dirty="0" err="1">
                <a:solidFill>
                  <a:srgbClr val="000000"/>
                </a:solidFill>
                <a:effectLst/>
                <a:latin typeface="+mn-lt"/>
                <a:ea typeface="Times New Roman"/>
                <a:cs typeface="Times New Roman"/>
              </a:rPr>
              <a:t>Mi-mollet</a:t>
            </a:r>
            <a:endParaRPr lang="fr-FR" sz="1600" dirty="0">
              <a:effectLst/>
              <a:latin typeface="+mn-lt"/>
              <a:ea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kern="1200" dirty="0">
                <a:solidFill>
                  <a:srgbClr val="000000"/>
                </a:solidFill>
                <a:effectLst/>
                <a:latin typeface="+mn-lt"/>
                <a:ea typeface="Times New Roman"/>
                <a:cs typeface="Times New Roman"/>
              </a:rPr>
              <a:t> </a:t>
            </a:r>
            <a:endParaRPr lang="fr-FR" sz="1600" dirty="0">
              <a:effectLst/>
              <a:latin typeface="+mn-lt"/>
              <a:ea typeface="Times New Roman"/>
            </a:endParaRPr>
          </a:p>
          <a:p>
            <a:pPr>
              <a:spcAft>
                <a:spcPts val="0"/>
              </a:spcAft>
            </a:pPr>
            <a:r>
              <a:rPr lang="fr-FR" sz="1600" dirty="0">
                <a:effectLst/>
                <a:latin typeface="+mn-lt"/>
                <a:ea typeface="Times New Roman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600" b="1" kern="1200" dirty="0">
                <a:solidFill>
                  <a:srgbClr val="000000"/>
                </a:solidFill>
                <a:effectLst/>
                <a:latin typeface="+mn-lt"/>
                <a:ea typeface="Times New Roman"/>
                <a:cs typeface="Times New Roman"/>
              </a:rPr>
              <a:t>Faucher</a:t>
            </a:r>
            <a:endParaRPr lang="fr-FR" sz="1600" dirty="0">
              <a:effectLst/>
              <a:latin typeface="+mn-lt"/>
              <a:ea typeface="Times New Roman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39552" y="148478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/>
                </a:solidFill>
                <a:latin typeface="+mn-lt"/>
              </a:rPr>
              <a:t>A</a:t>
            </a:r>
            <a:endParaRPr lang="fr-FR" sz="2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538034" y="1478225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+mn-lt"/>
              </a:rPr>
              <a:t>B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507981" y="3923253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/>
                </a:solidFill>
                <a:latin typeface="+mn-lt"/>
              </a:rPr>
              <a:t>C</a:t>
            </a:r>
            <a:endParaRPr lang="fr-FR" sz="2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4536334" y="386512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/>
                </a:solidFill>
                <a:latin typeface="+mn-lt"/>
              </a:rPr>
              <a:t>D</a:t>
            </a:r>
            <a:endParaRPr lang="fr-FR" sz="28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981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93304" y="1484784"/>
            <a:ext cx="8427168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913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2000" b="1" kern="0" dirty="0" smtClean="0">
                <a:latin typeface="+mj-lt"/>
              </a:rPr>
              <a:t>La durée quotidienne du broutage chez les bovins</a:t>
            </a:r>
          </a:p>
          <a:p>
            <a:pPr lvl="1"/>
            <a:r>
              <a:rPr lang="fr-FR" sz="1900" kern="0" dirty="0" smtClean="0">
                <a:latin typeface="+mj-lt"/>
              </a:rPr>
              <a:t>2 à 3 heures au lever du jour</a:t>
            </a:r>
          </a:p>
          <a:p>
            <a:pPr lvl="1"/>
            <a:r>
              <a:rPr lang="fr-FR" sz="1900" kern="0" dirty="0" smtClean="0">
                <a:latin typeface="+mj-lt"/>
              </a:rPr>
              <a:t>2 à 3 heures à la tombée de la nuit</a:t>
            </a:r>
          </a:p>
          <a:p>
            <a:pPr lvl="1"/>
            <a:r>
              <a:rPr lang="fr-FR" sz="1900" kern="0" dirty="0" smtClean="0">
                <a:latin typeface="+mj-lt"/>
              </a:rPr>
              <a:t>3 à 4 heures dans la nuit</a:t>
            </a:r>
          </a:p>
          <a:p>
            <a:pPr lvl="1"/>
            <a:endParaRPr lang="fr-FR" sz="2000" kern="0" dirty="0" smtClean="0">
              <a:latin typeface="+mj-lt"/>
            </a:endParaRPr>
          </a:p>
          <a:p>
            <a:r>
              <a:rPr lang="fr-FR" sz="2000" b="1" kern="0" dirty="0" smtClean="0">
                <a:latin typeface="+mj-lt"/>
              </a:rPr>
              <a:t>Soit environ 8 – 10 heures par jour pour les bovins </a:t>
            </a:r>
          </a:p>
          <a:p>
            <a:pPr lvl="1"/>
            <a:r>
              <a:rPr lang="fr-FR" sz="1900" kern="0" dirty="0" smtClean="0">
                <a:latin typeface="+mj-lt"/>
              </a:rPr>
              <a:t>Ne change pas pour un animal donné</a:t>
            </a:r>
          </a:p>
          <a:p>
            <a:pPr lvl="1"/>
            <a:r>
              <a:rPr lang="fr-FR" sz="1900" kern="0" dirty="0" smtClean="0">
                <a:latin typeface="+mj-lt"/>
              </a:rPr>
              <a:t>Ne change pas selon la qualité de l’herbe</a:t>
            </a:r>
          </a:p>
          <a:p>
            <a:pPr lvl="1"/>
            <a:r>
              <a:rPr lang="fr-FR" sz="1900" kern="0" dirty="0" smtClean="0">
                <a:latin typeface="+mj-lt"/>
              </a:rPr>
              <a:t>Caractère génétique</a:t>
            </a:r>
          </a:p>
          <a:p>
            <a:pPr lvl="1"/>
            <a:r>
              <a:rPr lang="fr-FR" sz="1900" kern="0" dirty="0" smtClean="0">
                <a:latin typeface="+mj-lt"/>
              </a:rPr>
              <a:t>Une bonne brouteuse ne mange pas vite mais longtemps</a:t>
            </a:r>
          </a:p>
          <a:p>
            <a:pPr lvl="1"/>
            <a:r>
              <a:rPr lang="fr-FR" sz="1900" kern="0" dirty="0" smtClean="0">
                <a:latin typeface="+mj-lt"/>
              </a:rPr>
              <a:t>Les bovins ne se préoccupent pas de leur niveau de production</a:t>
            </a:r>
            <a:endParaRPr lang="fr-FR" sz="1900" kern="0" dirty="0">
              <a:latin typeface="+mj-lt"/>
            </a:endParaRP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dirty="0">
                <a:solidFill>
                  <a:srgbClr val="009139"/>
                </a:solidFill>
              </a:rPr>
              <a:t>Comportement des animaux au pâturage</a:t>
            </a:r>
          </a:p>
        </p:txBody>
      </p:sp>
    </p:spTree>
    <p:extLst>
      <p:ext uri="{BB962C8B-B14F-4D97-AF65-F5344CB8AC3E}">
        <p14:creationId xmlns:p14="http://schemas.microsoft.com/office/powerpoint/2010/main" val="7633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2"/>
          <p:cNvSpPr txBox="1">
            <a:spLocks noChangeArrowheads="1"/>
          </p:cNvSpPr>
          <p:nvPr/>
        </p:nvSpPr>
        <p:spPr bwMode="auto">
          <a:xfrm>
            <a:off x="395288" y="85725"/>
            <a:ext cx="719620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dirty="0"/>
              <a:t>Des outils pour gérer l’herbe…</a:t>
            </a:r>
          </a:p>
        </p:txBody>
      </p:sp>
      <p:sp>
        <p:nvSpPr>
          <p:cNvPr id="3" name="Text Box 24"/>
          <p:cNvSpPr txBox="1">
            <a:spLocks noChangeArrowheads="1"/>
          </p:cNvSpPr>
          <p:nvPr/>
        </p:nvSpPr>
        <p:spPr bwMode="auto">
          <a:xfrm>
            <a:off x="755650" y="692150"/>
            <a:ext cx="7200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2400" dirty="0" smtClean="0">
                <a:solidFill>
                  <a:srgbClr val="009139"/>
                </a:solidFill>
                <a:latin typeface="Verdana" pitchFamily="34" charset="0"/>
              </a:rPr>
              <a:t>L’</a:t>
            </a:r>
            <a:r>
              <a:rPr lang="fr-FR" sz="2400" dirty="0" err="1" smtClean="0">
                <a:solidFill>
                  <a:srgbClr val="009139"/>
                </a:solidFill>
                <a:latin typeface="Verdana" pitchFamily="34" charset="0"/>
              </a:rPr>
              <a:t>herbomètre</a:t>
            </a:r>
            <a:endParaRPr lang="fr-FR" sz="2400" dirty="0">
              <a:solidFill>
                <a:srgbClr val="009139"/>
              </a:solidFill>
              <a:latin typeface="Verdana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135" y="1700808"/>
            <a:ext cx="2668772" cy="39311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923928" y="1844824"/>
            <a:ext cx="504056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9900"/>
              </a:buClr>
              <a:buFont typeface="Wingdings" pitchFamily="2" charset="2"/>
              <a:buChar char="ü"/>
            </a:pPr>
            <a:r>
              <a:rPr lang="fr-FR" sz="2000" dirty="0" smtClean="0">
                <a:latin typeface="+mn-lt"/>
              </a:rPr>
              <a:t>Permet de contrôler les </a:t>
            </a:r>
            <a:r>
              <a:rPr lang="fr-FR" sz="2000" b="1" dirty="0" smtClean="0">
                <a:solidFill>
                  <a:srgbClr val="009900"/>
                </a:solidFill>
                <a:latin typeface="+mn-lt"/>
              </a:rPr>
              <a:t>hauteurs Entrée et sortie</a:t>
            </a:r>
            <a:r>
              <a:rPr lang="fr-FR" sz="2000" dirty="0" smtClean="0">
                <a:latin typeface="+mn-lt"/>
              </a:rPr>
              <a:t> </a:t>
            </a:r>
            <a:r>
              <a:rPr lang="fr-FR" sz="2000" dirty="0" smtClean="0">
                <a:latin typeface="+mn-lt"/>
                <a:sym typeface="Wingdings" pitchFamily="2" charset="2"/>
              </a:rPr>
              <a:t> sévérité du pâturage</a:t>
            </a:r>
          </a:p>
          <a:p>
            <a:pPr marL="285750" indent="-285750">
              <a:buClr>
                <a:srgbClr val="009900"/>
              </a:buClr>
              <a:buFont typeface="Wingdings" pitchFamily="2" charset="2"/>
              <a:buChar char="ü"/>
            </a:pPr>
            <a:endParaRPr lang="fr-FR" sz="2000" dirty="0" smtClean="0">
              <a:latin typeface="+mn-lt"/>
              <a:sym typeface="Wingdings" pitchFamily="2" charset="2"/>
            </a:endParaRPr>
          </a:p>
          <a:p>
            <a:pPr marL="285750" indent="-285750">
              <a:buClr>
                <a:srgbClr val="009900"/>
              </a:buClr>
              <a:buFont typeface="Wingdings" pitchFamily="2" charset="2"/>
              <a:buChar char="ü"/>
            </a:pPr>
            <a:r>
              <a:rPr lang="fr-FR" sz="2000" dirty="0" smtClean="0">
                <a:latin typeface="+mn-lt"/>
                <a:sym typeface="Wingdings" pitchFamily="2" charset="2"/>
              </a:rPr>
              <a:t>Calcul des </a:t>
            </a:r>
            <a:r>
              <a:rPr lang="fr-FR" sz="2000" b="1" dirty="0" smtClean="0">
                <a:solidFill>
                  <a:srgbClr val="009900"/>
                </a:solidFill>
                <a:latin typeface="+mn-lt"/>
                <a:sym typeface="Wingdings" pitchFamily="2" charset="2"/>
              </a:rPr>
              <a:t>jours d’avance  au pâturage</a:t>
            </a:r>
          </a:p>
          <a:p>
            <a:pPr marL="285750" indent="-285750">
              <a:buClr>
                <a:srgbClr val="009900"/>
              </a:buClr>
              <a:buFont typeface="Wingdings" pitchFamily="2" charset="2"/>
              <a:buChar char="ü"/>
            </a:pPr>
            <a:endParaRPr lang="fr-FR" sz="2000" b="1" dirty="0" smtClean="0">
              <a:solidFill>
                <a:srgbClr val="009900"/>
              </a:solidFill>
              <a:latin typeface="+mn-lt"/>
              <a:sym typeface="Wingdings" pitchFamily="2" charset="2"/>
            </a:endParaRPr>
          </a:p>
          <a:p>
            <a:pPr marL="285750" indent="-285750">
              <a:buClr>
                <a:srgbClr val="009900"/>
              </a:buClr>
              <a:buFont typeface="Wingdings" pitchFamily="2" charset="2"/>
              <a:buChar char="ü"/>
            </a:pPr>
            <a:r>
              <a:rPr lang="fr-FR" sz="2000" dirty="0" smtClean="0">
                <a:latin typeface="+mn-lt"/>
                <a:sym typeface="Wingdings" pitchFamily="2" charset="2"/>
              </a:rPr>
              <a:t>Apprécier </a:t>
            </a:r>
            <a:r>
              <a:rPr lang="fr-FR" sz="2000" b="1" dirty="0" smtClean="0">
                <a:solidFill>
                  <a:srgbClr val="009900"/>
                </a:solidFill>
                <a:latin typeface="+mn-lt"/>
                <a:sym typeface="Wingdings" pitchFamily="2" charset="2"/>
              </a:rPr>
              <a:t>la croissance hebdomadaire </a:t>
            </a:r>
            <a:r>
              <a:rPr lang="fr-FR" sz="2000" dirty="0" smtClean="0">
                <a:latin typeface="+mn-lt"/>
                <a:sym typeface="Wingdings" pitchFamily="2" charset="2"/>
              </a:rPr>
              <a:t>de l’herbe</a:t>
            </a:r>
            <a:r>
              <a:rPr lang="fr-FR" sz="2000" dirty="0" smtClean="0">
                <a:latin typeface="+mn-lt"/>
              </a:rPr>
              <a:t> </a:t>
            </a:r>
          </a:p>
          <a:p>
            <a:pPr marL="285750" indent="-285750">
              <a:buClr>
                <a:srgbClr val="009900"/>
              </a:buClr>
              <a:buFont typeface="Wingdings" pitchFamily="2" charset="2"/>
              <a:buChar char="ü"/>
            </a:pPr>
            <a:endParaRPr lang="fr-FR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037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9"/>
          <p:cNvSpPr txBox="1">
            <a:spLocks noChangeArrowheads="1"/>
          </p:cNvSpPr>
          <p:nvPr/>
        </p:nvSpPr>
        <p:spPr bwMode="auto">
          <a:xfrm>
            <a:off x="2940050" y="1784350"/>
            <a:ext cx="3168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endParaRPr lang="fr-FR" sz="1800">
              <a:latin typeface="Verdana" pitchFamily="34" charset="0"/>
            </a:endParaRPr>
          </a:p>
        </p:txBody>
      </p:sp>
      <p:sp>
        <p:nvSpPr>
          <p:cNvPr id="22531" name="Text Box 20"/>
          <p:cNvSpPr txBox="1">
            <a:spLocks noChangeArrowheads="1"/>
          </p:cNvSpPr>
          <p:nvPr/>
        </p:nvSpPr>
        <p:spPr bwMode="auto">
          <a:xfrm>
            <a:off x="900113" y="1484313"/>
            <a:ext cx="787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endParaRPr lang="fr-FR" b="1">
              <a:latin typeface="Verdana" pitchFamily="34" charset="0"/>
            </a:endParaRPr>
          </a:p>
          <a:p>
            <a:pPr algn="l" eaLnBrk="1" hangingPunct="1">
              <a:spcBef>
                <a:spcPct val="50000"/>
              </a:spcBef>
            </a:pPr>
            <a:endParaRPr lang="fr-FR" sz="2000" b="1">
              <a:solidFill>
                <a:srgbClr val="008000"/>
              </a:solidFill>
              <a:latin typeface="Verdana" pitchFamily="34" charset="0"/>
              <a:sym typeface="Wingdings" pitchFamily="2" charset="2"/>
            </a:endParaRPr>
          </a:p>
        </p:txBody>
      </p:sp>
      <p:sp>
        <p:nvSpPr>
          <p:cNvPr id="22532" name="Text Box 22"/>
          <p:cNvSpPr txBox="1">
            <a:spLocks noChangeArrowheads="1"/>
          </p:cNvSpPr>
          <p:nvPr/>
        </p:nvSpPr>
        <p:spPr bwMode="auto">
          <a:xfrm>
            <a:off x="395288" y="85725"/>
            <a:ext cx="719620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dirty="0"/>
              <a:t>Des outils pour gérer l’herbe…</a:t>
            </a:r>
          </a:p>
        </p:txBody>
      </p:sp>
      <p:sp>
        <p:nvSpPr>
          <p:cNvPr id="22533" name="Text Box 24"/>
          <p:cNvSpPr txBox="1">
            <a:spLocks noChangeArrowheads="1"/>
          </p:cNvSpPr>
          <p:nvPr/>
        </p:nvSpPr>
        <p:spPr bwMode="auto">
          <a:xfrm>
            <a:off x="755650" y="692150"/>
            <a:ext cx="7200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2400" dirty="0">
                <a:solidFill>
                  <a:srgbClr val="009139"/>
                </a:solidFill>
                <a:latin typeface="Verdana" pitchFamily="34" charset="0"/>
              </a:rPr>
              <a:t>Ajuster sa conduite à la pousse de l’herbe</a:t>
            </a:r>
          </a:p>
        </p:txBody>
      </p:sp>
      <p:sp>
        <p:nvSpPr>
          <p:cNvPr id="22534" name="Text Box 26"/>
          <p:cNvSpPr txBox="1">
            <a:spLocks noChangeArrowheads="1"/>
          </p:cNvSpPr>
          <p:nvPr/>
        </p:nvSpPr>
        <p:spPr bwMode="auto">
          <a:xfrm>
            <a:off x="3708400" y="1847850"/>
            <a:ext cx="207327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/>
            <a:r>
              <a:rPr lang="fr-FR" sz="5400" i="1">
                <a:solidFill>
                  <a:schemeClr val="accent2"/>
                </a:solidFill>
                <a:latin typeface="Verdana" pitchFamily="34" charset="0"/>
                <a:sym typeface="Wingdings" pitchFamily="2" charset="2"/>
              </a:rPr>
              <a:t>  </a:t>
            </a:r>
            <a:endParaRPr lang="fr-FR" sz="2400" i="1">
              <a:latin typeface="Verdana" pitchFamily="34" charset="0"/>
            </a:endParaRPr>
          </a:p>
        </p:txBody>
      </p:sp>
      <p:sp>
        <p:nvSpPr>
          <p:cNvPr id="22535" name="Text Box 28"/>
          <p:cNvSpPr txBox="1">
            <a:spLocks noChangeArrowheads="1"/>
          </p:cNvSpPr>
          <p:nvPr/>
        </p:nvSpPr>
        <p:spPr bwMode="auto">
          <a:xfrm>
            <a:off x="220663" y="1989138"/>
            <a:ext cx="3589337" cy="1019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/>
            <a:r>
              <a:rPr lang="fr-FR" sz="2000" i="1">
                <a:latin typeface="Verdana" pitchFamily="34" charset="0"/>
              </a:rPr>
              <a:t>Une donnée instantanée : </a:t>
            </a:r>
          </a:p>
          <a:p>
            <a:pPr algn="ctr"/>
            <a:r>
              <a:rPr lang="fr-FR" sz="2000" i="1">
                <a:latin typeface="Verdana" pitchFamily="34" charset="0"/>
              </a:rPr>
              <a:t>la pousse de l’herbe</a:t>
            </a:r>
          </a:p>
          <a:p>
            <a:pPr algn="ctr"/>
            <a:r>
              <a:rPr lang="fr-FR" sz="2000" i="1">
                <a:latin typeface="Verdana" pitchFamily="34" charset="0"/>
              </a:rPr>
              <a:t>« </a:t>
            </a:r>
            <a:r>
              <a:rPr lang="fr-FR" sz="2000" i="1">
                <a:solidFill>
                  <a:srgbClr val="CC3300"/>
                </a:solidFill>
                <a:latin typeface="Verdana" pitchFamily="34" charset="0"/>
              </a:rPr>
              <a:t>l’offre fourragère</a:t>
            </a:r>
            <a:r>
              <a:rPr lang="fr-FR" sz="2000" i="1">
                <a:latin typeface="Verdana" pitchFamily="34" charset="0"/>
              </a:rPr>
              <a:t> »</a:t>
            </a:r>
          </a:p>
        </p:txBody>
      </p:sp>
      <p:sp>
        <p:nvSpPr>
          <p:cNvPr id="22536" name="Text Box 33"/>
          <p:cNvSpPr txBox="1">
            <a:spLocks noChangeArrowheads="1"/>
          </p:cNvSpPr>
          <p:nvPr/>
        </p:nvSpPr>
        <p:spPr bwMode="auto">
          <a:xfrm>
            <a:off x="1331913" y="1341438"/>
            <a:ext cx="7212231" cy="46166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/>
            <a:r>
              <a:rPr lang="fr-FR" sz="2400" dirty="0">
                <a:latin typeface="Verdana" pitchFamily="34" charset="0"/>
              </a:rPr>
              <a:t>A la recherche de </a:t>
            </a:r>
            <a:r>
              <a:rPr lang="fr-FR" sz="2400" dirty="0" smtClean="0">
                <a:latin typeface="Verdana" pitchFamily="34" charset="0"/>
              </a:rPr>
              <a:t>l’équilibre </a:t>
            </a:r>
            <a:r>
              <a:rPr lang="fr-FR" sz="2400" dirty="0">
                <a:latin typeface="Verdana" pitchFamily="34" charset="0"/>
              </a:rPr>
              <a:t>et de la sécurité</a:t>
            </a:r>
          </a:p>
        </p:txBody>
      </p:sp>
      <p:sp>
        <p:nvSpPr>
          <p:cNvPr id="22537" name="Text Box 34"/>
          <p:cNvSpPr txBox="1">
            <a:spLocks noChangeArrowheads="1"/>
          </p:cNvSpPr>
          <p:nvPr/>
        </p:nvSpPr>
        <p:spPr bwMode="auto">
          <a:xfrm>
            <a:off x="5616575" y="1989138"/>
            <a:ext cx="3419475" cy="10156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>
              <a:spcBef>
                <a:spcPts val="0"/>
              </a:spcBef>
            </a:pPr>
            <a:r>
              <a:rPr lang="fr-FR" sz="2000" i="1" dirty="0">
                <a:latin typeface="Verdana" pitchFamily="34" charset="0"/>
              </a:rPr>
              <a:t>Le stock d’herbe disponible (SHD) </a:t>
            </a:r>
            <a:endParaRPr lang="fr-FR" sz="2000" i="1" dirty="0" smtClean="0">
              <a:latin typeface="Verdana" pitchFamily="34" charset="0"/>
            </a:endParaRPr>
          </a:p>
          <a:p>
            <a:pPr algn="ctr">
              <a:spcBef>
                <a:spcPts val="0"/>
              </a:spcBef>
            </a:pPr>
            <a:r>
              <a:rPr lang="fr-FR" sz="2000" i="1" dirty="0" smtClean="0">
                <a:latin typeface="Verdana" pitchFamily="34" charset="0"/>
              </a:rPr>
              <a:t>«  </a:t>
            </a:r>
            <a:r>
              <a:rPr lang="fr-FR" sz="2000" i="1" dirty="0">
                <a:solidFill>
                  <a:srgbClr val="CC0000"/>
                </a:solidFill>
                <a:latin typeface="Verdana" pitchFamily="34" charset="0"/>
              </a:rPr>
              <a:t>la trésorerie</a:t>
            </a:r>
            <a:r>
              <a:rPr lang="fr-FR" sz="2000" i="1" dirty="0">
                <a:latin typeface="Verdana" pitchFamily="34" charset="0"/>
              </a:rPr>
              <a:t> »</a:t>
            </a:r>
          </a:p>
        </p:txBody>
      </p:sp>
      <p:sp>
        <p:nvSpPr>
          <p:cNvPr id="22538" name="Text Box 38"/>
          <p:cNvSpPr txBox="1">
            <a:spLocks noChangeArrowheads="1"/>
          </p:cNvSpPr>
          <p:nvPr/>
        </p:nvSpPr>
        <p:spPr bwMode="auto">
          <a:xfrm>
            <a:off x="5435600" y="3213100"/>
            <a:ext cx="3600450" cy="230832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fr-FR" sz="2000" dirty="0">
                <a:solidFill>
                  <a:srgbClr val="009900"/>
                </a:solidFill>
                <a:latin typeface="Verdana" pitchFamily="34" charset="0"/>
              </a:rPr>
              <a:t>Le SHD = un outil</a:t>
            </a:r>
            <a:r>
              <a:rPr lang="fr-FR" sz="2000" dirty="0">
                <a:latin typeface="Verdana" pitchFamily="34" charset="0"/>
              </a:rPr>
              <a:t>: </a:t>
            </a:r>
          </a:p>
          <a:p>
            <a:pPr algn="l">
              <a:spcBef>
                <a:spcPct val="50000"/>
              </a:spcBef>
            </a:pPr>
            <a:r>
              <a:rPr lang="fr-FR" sz="1800" dirty="0">
                <a:latin typeface="Verdana" pitchFamily="34" charset="0"/>
              </a:rPr>
              <a:t>Quand fermer le silo? </a:t>
            </a:r>
            <a:endParaRPr lang="fr-FR" sz="1800" dirty="0" smtClean="0">
              <a:latin typeface="Verdana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fr-FR" sz="1800" dirty="0" smtClean="0">
                <a:latin typeface="Verdana" pitchFamily="34" charset="0"/>
              </a:rPr>
              <a:t>Quelle </a:t>
            </a:r>
            <a:r>
              <a:rPr lang="fr-FR" sz="1800" dirty="0">
                <a:latin typeface="Verdana" pitchFamily="34" charset="0"/>
              </a:rPr>
              <a:t>surface faucher?</a:t>
            </a:r>
          </a:p>
          <a:p>
            <a:pPr algn="l">
              <a:spcBef>
                <a:spcPct val="50000"/>
              </a:spcBef>
            </a:pPr>
            <a:r>
              <a:rPr lang="fr-FR" sz="2000" dirty="0">
                <a:solidFill>
                  <a:srgbClr val="009900"/>
                </a:solidFill>
                <a:latin typeface="Verdana" pitchFamily="34" charset="0"/>
              </a:rPr>
              <a:t>Viser au printemps 10 à 15 jours d’avance au pâturage (RGA-TB)</a:t>
            </a:r>
          </a:p>
        </p:txBody>
      </p:sp>
      <p:grpSp>
        <p:nvGrpSpPr>
          <p:cNvPr id="22539" name="Group 44"/>
          <p:cNvGrpSpPr>
            <a:grpSpLocks/>
          </p:cNvGrpSpPr>
          <p:nvPr/>
        </p:nvGrpSpPr>
        <p:grpSpPr bwMode="auto">
          <a:xfrm>
            <a:off x="179388" y="3213100"/>
            <a:ext cx="4752975" cy="1150938"/>
            <a:chOff x="295" y="2115"/>
            <a:chExt cx="2812" cy="725"/>
          </a:xfrm>
        </p:grpSpPr>
        <p:sp>
          <p:nvSpPr>
            <p:cNvPr id="22544" name="Text Box 35"/>
            <p:cNvSpPr txBox="1">
              <a:spLocks noChangeArrowheads="1"/>
            </p:cNvSpPr>
            <p:nvPr/>
          </p:nvSpPr>
          <p:spPr bwMode="auto">
            <a:xfrm>
              <a:off x="295" y="2115"/>
              <a:ext cx="281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fr-FR" sz="2000" dirty="0">
                  <a:latin typeface="Verdana" pitchFamily="34" charset="0"/>
                </a:rPr>
                <a:t>Un réseau de suivi de la pousse de l’herbe en </a:t>
              </a:r>
              <a:r>
                <a:rPr lang="fr-FR" sz="2000" dirty="0" smtClean="0">
                  <a:latin typeface="Verdana" pitchFamily="34" charset="0"/>
                </a:rPr>
                <a:t>Pays de la Loire</a:t>
              </a:r>
              <a:endParaRPr lang="fr-FR" sz="2000" dirty="0">
                <a:latin typeface="Verdana" pitchFamily="34" charset="0"/>
              </a:endParaRPr>
            </a:p>
          </p:txBody>
        </p:sp>
        <p:sp>
          <p:nvSpPr>
            <p:cNvPr id="22545" name="Text Box 36"/>
            <p:cNvSpPr txBox="1">
              <a:spLocks noChangeArrowheads="1"/>
            </p:cNvSpPr>
            <p:nvPr/>
          </p:nvSpPr>
          <p:spPr bwMode="auto">
            <a:xfrm>
              <a:off x="521" y="2568"/>
              <a:ext cx="25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" pitchFamily="18" charset="0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fr-FR" sz="2000">
                  <a:solidFill>
                    <a:srgbClr val="009900"/>
                  </a:solidFill>
                  <a:latin typeface="Verdana" pitchFamily="34" charset="0"/>
                </a:rPr>
                <a:t>Des références hebdomadaires</a:t>
              </a:r>
            </a:p>
          </p:txBody>
        </p:sp>
        <p:sp>
          <p:nvSpPr>
            <p:cNvPr id="22546" name="AutoShape 37"/>
            <p:cNvSpPr>
              <a:spLocks noChangeArrowheads="1"/>
            </p:cNvSpPr>
            <p:nvPr/>
          </p:nvSpPr>
          <p:spPr bwMode="auto">
            <a:xfrm>
              <a:off x="338" y="2387"/>
              <a:ext cx="226" cy="363"/>
            </a:xfrm>
            <a:prstGeom prst="curvedRightArrow">
              <a:avLst>
                <a:gd name="adj1" fmla="val 32124"/>
                <a:gd name="adj2" fmla="val 64248"/>
                <a:gd name="adj3" fmla="val 33333"/>
              </a:avLst>
            </a:prstGeom>
            <a:noFill/>
            <a:ln w="12700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547" name="Rectangle 40"/>
            <p:cNvSpPr>
              <a:spLocks noChangeArrowheads="1"/>
            </p:cNvSpPr>
            <p:nvPr/>
          </p:nvSpPr>
          <p:spPr bwMode="auto">
            <a:xfrm>
              <a:off x="340" y="2115"/>
              <a:ext cx="2767" cy="72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22540" name="Text Box 45"/>
          <p:cNvSpPr txBox="1">
            <a:spLocks noChangeArrowheads="1"/>
          </p:cNvSpPr>
          <p:nvPr/>
        </p:nvSpPr>
        <p:spPr bwMode="auto">
          <a:xfrm>
            <a:off x="250825" y="4437063"/>
            <a:ext cx="4824413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fr-FR" sz="1600" i="1">
                <a:solidFill>
                  <a:srgbClr val="FF3300"/>
                </a:solidFill>
                <a:latin typeface="Verdana" pitchFamily="34" charset="0"/>
              </a:rPr>
              <a:t>Ex: 40 ares d’herbe/VL – 55 kg MS/ha/jour</a:t>
            </a:r>
          </a:p>
          <a:p>
            <a:pPr algn="l">
              <a:spcBef>
                <a:spcPct val="50000"/>
              </a:spcBef>
            </a:pPr>
            <a:r>
              <a:rPr lang="fr-FR" sz="1600" i="1">
                <a:solidFill>
                  <a:srgbClr val="FF3300"/>
                </a:solidFill>
                <a:latin typeface="Verdana" pitchFamily="34" charset="0"/>
              </a:rPr>
              <a:t>Croissance par vache = 22 kg MS/VL/jour</a:t>
            </a:r>
          </a:p>
        </p:txBody>
      </p:sp>
    </p:spTree>
    <p:extLst>
      <p:ext uri="{BB962C8B-B14F-4D97-AF65-F5344CB8AC3E}">
        <p14:creationId xmlns:p14="http://schemas.microsoft.com/office/powerpoint/2010/main" val="173971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3"/>
          <p:cNvSpPr txBox="1">
            <a:spLocks noChangeArrowheads="1"/>
          </p:cNvSpPr>
          <p:nvPr/>
        </p:nvSpPr>
        <p:spPr bwMode="auto">
          <a:xfrm>
            <a:off x="251520" y="1268413"/>
            <a:ext cx="8712968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77800"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fr-FR" sz="1800" dirty="0">
                <a:solidFill>
                  <a:srgbClr val="000000"/>
                </a:solidFill>
                <a:latin typeface="+mj-lt"/>
              </a:rPr>
              <a:t>Mesurer la hauteur d’herbe avec l’herbomètre sur les </a:t>
            </a:r>
            <a:r>
              <a:rPr lang="fr-FR" sz="1800" b="1" dirty="0" smtClean="0">
                <a:solidFill>
                  <a:srgbClr val="FF6600"/>
                </a:solidFill>
                <a:latin typeface="+mj-lt"/>
              </a:rPr>
              <a:t>X</a:t>
            </a:r>
            <a:r>
              <a:rPr lang="fr-FR" sz="1800" dirty="0" smtClean="0">
                <a:solidFill>
                  <a:srgbClr val="000000"/>
                </a:solidFill>
                <a:latin typeface="+mj-lt"/>
              </a:rPr>
              <a:t> parcelles </a:t>
            </a:r>
            <a:r>
              <a:rPr lang="fr-FR" sz="1800" dirty="0">
                <a:solidFill>
                  <a:srgbClr val="000000"/>
                </a:solidFill>
                <a:latin typeface="+mj-lt"/>
              </a:rPr>
              <a:t>du lot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fr-FR" sz="1800" dirty="0">
                <a:solidFill>
                  <a:srgbClr val="000000"/>
                </a:solidFill>
                <a:latin typeface="+mj-lt"/>
              </a:rPr>
              <a:t>Transformer les </a:t>
            </a:r>
            <a:r>
              <a:rPr lang="fr-FR" sz="1800" dirty="0">
                <a:solidFill>
                  <a:srgbClr val="008000"/>
                </a:solidFill>
                <a:latin typeface="+mj-lt"/>
              </a:rPr>
              <a:t>cm</a:t>
            </a:r>
            <a:r>
              <a:rPr lang="fr-FR" sz="1800" dirty="0">
                <a:solidFill>
                  <a:srgbClr val="000000"/>
                </a:solidFill>
                <a:latin typeface="+mj-lt"/>
              </a:rPr>
              <a:t> en </a:t>
            </a:r>
            <a:r>
              <a:rPr lang="fr-FR" sz="1800" dirty="0">
                <a:solidFill>
                  <a:srgbClr val="008000"/>
                </a:solidFill>
                <a:latin typeface="+mj-lt"/>
              </a:rPr>
              <a:t>kg MS/ha</a:t>
            </a:r>
            <a:r>
              <a:rPr lang="fr-FR" sz="1800" dirty="0">
                <a:solidFill>
                  <a:srgbClr val="000000"/>
                </a:solidFill>
                <a:latin typeface="+mj-lt"/>
              </a:rPr>
              <a:t> en multipliant par la </a:t>
            </a:r>
            <a:r>
              <a:rPr lang="fr-FR" sz="1600" b="1" dirty="0">
                <a:solidFill>
                  <a:srgbClr val="7030A0"/>
                </a:solidFill>
                <a:latin typeface="+mj-lt"/>
              </a:rPr>
              <a:t>densité de l’herbe</a:t>
            </a:r>
          </a:p>
        </p:txBody>
      </p:sp>
      <p:graphicFrame>
        <p:nvGraphicFramePr>
          <p:cNvPr id="701484" name="Group 44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4142034658"/>
              </p:ext>
            </p:extLst>
          </p:nvPr>
        </p:nvGraphicFramePr>
        <p:xfrm>
          <a:off x="1547664" y="2204864"/>
          <a:ext cx="5430987" cy="1493913"/>
        </p:xfrm>
        <a:graphic>
          <a:graphicData uri="http://schemas.openxmlformats.org/drawingml/2006/table">
            <a:tbl>
              <a:tblPr/>
              <a:tblGrid>
                <a:gridCol w="2583478"/>
                <a:gridCol w="837934"/>
                <a:gridCol w="372212"/>
                <a:gridCol w="1637363"/>
              </a:tblGrid>
              <a:tr h="36043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Densité de l’herbe en Kg MS/ha/cm en mai :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139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Prairie permanente :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230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Au-dessus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de 5 cm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RGA + TB: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230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82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Flore variée: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210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618" name="AutoShape 45"/>
          <p:cNvSpPr>
            <a:spLocks/>
          </p:cNvSpPr>
          <p:nvPr/>
        </p:nvSpPr>
        <p:spPr bwMode="auto">
          <a:xfrm>
            <a:off x="5148064" y="2564904"/>
            <a:ext cx="144462" cy="1088132"/>
          </a:xfrm>
          <a:prstGeom prst="rightBrace">
            <a:avLst>
              <a:gd name="adj1" fmla="val 5815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solidFill>
                <a:srgbClr val="000000"/>
              </a:solidFill>
            </a:endParaRPr>
          </a:p>
        </p:txBody>
      </p:sp>
      <p:sp>
        <p:nvSpPr>
          <p:cNvPr id="25619" name="Text Box 46"/>
          <p:cNvSpPr txBox="1">
            <a:spLocks noChangeArrowheads="1"/>
          </p:cNvSpPr>
          <p:nvPr/>
        </p:nvSpPr>
        <p:spPr bwMode="auto">
          <a:xfrm>
            <a:off x="251520" y="4076700"/>
            <a:ext cx="856895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77800"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22300" algn="l"/>
              </a:tabLs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fr-FR" sz="1800" dirty="0">
                <a:solidFill>
                  <a:srgbClr val="000000"/>
                </a:solidFill>
                <a:latin typeface="+mj-lt"/>
              </a:rPr>
              <a:t>Multiplier par la surface de chaque parcelle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fr-FR" sz="1800" dirty="0">
                <a:solidFill>
                  <a:srgbClr val="000000"/>
                </a:solidFill>
                <a:latin typeface="+mj-lt"/>
              </a:rPr>
              <a:t>Faire le total des </a:t>
            </a:r>
            <a:r>
              <a:rPr lang="fr-FR" sz="1800" b="1" dirty="0">
                <a:solidFill>
                  <a:srgbClr val="FF6600"/>
                </a:solidFill>
                <a:latin typeface="+mn-lt"/>
              </a:rPr>
              <a:t>X</a:t>
            </a:r>
            <a:r>
              <a:rPr lang="fr-FR" sz="18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fr-FR" sz="1800" dirty="0">
                <a:solidFill>
                  <a:srgbClr val="000000"/>
                </a:solidFill>
                <a:latin typeface="+mj-lt"/>
              </a:rPr>
              <a:t>parcelles : kg MS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fr-FR" sz="1800" dirty="0">
                <a:solidFill>
                  <a:srgbClr val="000000"/>
                </a:solidFill>
                <a:latin typeface="+mj-lt"/>
              </a:rPr>
              <a:t>Diviser par les besoins journaliers du lot = effectif x besoins en kg MS/animal/jour</a:t>
            </a:r>
            <a:endParaRPr lang="fr-FR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5620" name="Text Box 52"/>
          <p:cNvSpPr txBox="1">
            <a:spLocks noChangeArrowheads="1"/>
          </p:cNvSpPr>
          <p:nvPr/>
        </p:nvSpPr>
        <p:spPr bwMode="auto">
          <a:xfrm>
            <a:off x="1042988" y="5661025"/>
            <a:ext cx="7273925" cy="400110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sz="2000">
                <a:solidFill>
                  <a:srgbClr val="009900"/>
                </a:solidFill>
                <a:latin typeface="+mj-lt"/>
              </a:rPr>
              <a:t>On obtient des jours = </a:t>
            </a:r>
            <a:r>
              <a:rPr lang="fr-FR" sz="2000" b="1">
                <a:solidFill>
                  <a:srgbClr val="009900"/>
                </a:solidFill>
                <a:latin typeface="+mj-lt"/>
              </a:rPr>
              <a:t>Jours d’avance au pâturage</a:t>
            </a:r>
          </a:p>
        </p:txBody>
      </p:sp>
      <p:sp>
        <p:nvSpPr>
          <p:cNvPr id="25621" name="Text Box 53"/>
          <p:cNvSpPr txBox="1">
            <a:spLocks noChangeArrowheads="1"/>
          </p:cNvSpPr>
          <p:nvPr/>
        </p:nvSpPr>
        <p:spPr bwMode="auto">
          <a:xfrm>
            <a:off x="395288" y="85725"/>
            <a:ext cx="719620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dirty="0"/>
              <a:t>Des outils pour gérer l’herbe…</a:t>
            </a:r>
          </a:p>
        </p:txBody>
      </p:sp>
      <p:sp>
        <p:nvSpPr>
          <p:cNvPr id="25622" name="Text Box 54"/>
          <p:cNvSpPr txBox="1">
            <a:spLocks noChangeArrowheads="1"/>
          </p:cNvSpPr>
          <p:nvPr/>
        </p:nvSpPr>
        <p:spPr bwMode="auto">
          <a:xfrm>
            <a:off x="1079500" y="692150"/>
            <a:ext cx="7200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sz="2400">
                <a:solidFill>
                  <a:srgbClr val="009139"/>
                </a:solidFill>
                <a:latin typeface="Arial" charset="0"/>
              </a:rPr>
              <a:t>Les jours d’avance au pâturage</a:t>
            </a:r>
          </a:p>
        </p:txBody>
      </p:sp>
    </p:spTree>
    <p:extLst>
      <p:ext uri="{BB962C8B-B14F-4D97-AF65-F5344CB8AC3E}">
        <p14:creationId xmlns:p14="http://schemas.microsoft.com/office/powerpoint/2010/main" val="204869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Complémentation des VL au pâturage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365104"/>
            <a:ext cx="1492925" cy="170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6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kern="1200" dirty="0">
                <a:solidFill>
                  <a:srgbClr val="009139"/>
                </a:solidFill>
              </a:rPr>
              <a:t>Complémentation en concentrés énergétiques au pâturage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268760"/>
            <a:ext cx="8640960" cy="3456384"/>
          </a:xfrm>
        </p:spPr>
        <p:txBody>
          <a:bodyPr/>
          <a:lstStyle/>
          <a:p>
            <a:pPr marL="0" lvl="0" indent="0">
              <a:buNone/>
            </a:pPr>
            <a:r>
              <a:rPr lang="fr-FR" sz="1800" b="1" dirty="0" smtClean="0">
                <a:solidFill>
                  <a:srgbClr val="79A400"/>
                </a:solidFill>
              </a:rPr>
              <a:t>VL </a:t>
            </a:r>
            <a:r>
              <a:rPr lang="fr-FR" sz="1800" b="1" dirty="0">
                <a:solidFill>
                  <a:srgbClr val="79A400"/>
                </a:solidFill>
              </a:rPr>
              <a:t>fort </a:t>
            </a:r>
            <a:r>
              <a:rPr lang="fr-FR" sz="1800" b="1" dirty="0" smtClean="0">
                <a:solidFill>
                  <a:srgbClr val="79A400"/>
                </a:solidFill>
              </a:rPr>
              <a:t>potentiel</a:t>
            </a:r>
            <a:r>
              <a:rPr lang="fr-FR" sz="1800" b="1" dirty="0">
                <a:solidFill>
                  <a:srgbClr val="79A400"/>
                </a:solidFill>
              </a:rPr>
              <a:t> : </a:t>
            </a:r>
            <a:endParaRPr lang="fr-FR" sz="1800" b="1" dirty="0" smtClean="0">
              <a:solidFill>
                <a:srgbClr val="79A400"/>
              </a:solidFill>
            </a:endParaRPr>
          </a:p>
          <a:p>
            <a:pPr marL="0" lvl="0" indent="0">
              <a:buNone/>
            </a:pPr>
            <a:r>
              <a:rPr lang="fr-FR" sz="1800" b="1" dirty="0" smtClean="0">
                <a:solidFill>
                  <a:srgbClr val="79A400"/>
                </a:solidFill>
              </a:rPr>
              <a:t>1 </a:t>
            </a:r>
            <a:r>
              <a:rPr lang="fr-FR" sz="1800" b="1" dirty="0">
                <a:solidFill>
                  <a:srgbClr val="79A400"/>
                </a:solidFill>
              </a:rPr>
              <a:t>kg concentrés =&gt; + 1 kg lait jusqu’à 6 kg </a:t>
            </a:r>
            <a:r>
              <a:rPr lang="fr-FR" sz="1800" b="1" dirty="0" smtClean="0">
                <a:solidFill>
                  <a:srgbClr val="79A400"/>
                </a:solidFill>
              </a:rPr>
              <a:t>concentrés/jour</a:t>
            </a:r>
          </a:p>
          <a:p>
            <a:pPr marL="0" lvl="0" indent="0">
              <a:buNone/>
            </a:pPr>
            <a:endParaRPr lang="fr-FR" sz="1800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fr-FR" sz="1400" i="1" dirty="0" smtClean="0">
                <a:solidFill>
                  <a:schemeClr val="tx1"/>
                </a:solidFill>
              </a:rPr>
              <a:t>Réponse + </a:t>
            </a:r>
            <a:r>
              <a:rPr lang="fr-FR" sz="1400" i="1" dirty="0">
                <a:solidFill>
                  <a:schemeClr val="tx1"/>
                </a:solidFill>
              </a:rPr>
              <a:t>forte </a:t>
            </a:r>
            <a:r>
              <a:rPr lang="fr-FR" sz="1400" i="1" dirty="0" smtClean="0">
                <a:solidFill>
                  <a:schemeClr val="tx1"/>
                </a:solidFill>
              </a:rPr>
              <a:t>avec </a:t>
            </a:r>
            <a:r>
              <a:rPr lang="fr-FR" sz="1400" i="1" dirty="0">
                <a:solidFill>
                  <a:schemeClr val="tx1"/>
                </a:solidFill>
              </a:rPr>
              <a:t>des VL hautes productrices broutant des prairies de faible </a:t>
            </a:r>
            <a:r>
              <a:rPr lang="fr-FR" sz="1400" i="1" dirty="0" smtClean="0">
                <a:solidFill>
                  <a:schemeClr val="tx1"/>
                </a:solidFill>
              </a:rPr>
              <a:t>qualité</a:t>
            </a:r>
          </a:p>
          <a:p>
            <a:pPr marL="0" lvl="0" indent="0">
              <a:buNone/>
            </a:pPr>
            <a:endParaRPr lang="fr-FR" sz="1800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fr-FR" sz="1800" dirty="0" smtClean="0">
                <a:solidFill>
                  <a:schemeClr val="tx1"/>
                </a:solidFill>
              </a:rPr>
              <a:t>Apport de concentrés </a:t>
            </a:r>
          </a:p>
          <a:p>
            <a:pPr lvl="0">
              <a:buFont typeface="Symbol"/>
              <a:buChar char="Þ"/>
            </a:pPr>
            <a:r>
              <a:rPr lang="fr-FR" sz="1800" b="1" dirty="0" smtClean="0">
                <a:solidFill>
                  <a:schemeClr val="tx1"/>
                </a:solidFill>
              </a:rPr>
              <a:t>permet un </a:t>
            </a:r>
            <a:r>
              <a:rPr lang="fr-FR" sz="1800" b="1" dirty="0">
                <a:solidFill>
                  <a:schemeClr val="tx1"/>
                </a:solidFill>
              </a:rPr>
              <a:t>chargement élevé et une gestion efficiente du pâturage </a:t>
            </a:r>
            <a:r>
              <a:rPr lang="fr-FR" sz="1800" b="1" dirty="0" smtClean="0">
                <a:solidFill>
                  <a:schemeClr val="tx1"/>
                </a:solidFill>
              </a:rPr>
              <a:t>avec production élevée </a:t>
            </a:r>
            <a:r>
              <a:rPr lang="fr-FR" sz="1800" b="1" dirty="0">
                <a:solidFill>
                  <a:schemeClr val="tx1"/>
                </a:solidFill>
              </a:rPr>
              <a:t>/vache </a:t>
            </a:r>
            <a:endParaRPr lang="fr-FR" sz="1800" b="1" dirty="0" smtClean="0">
              <a:solidFill>
                <a:schemeClr val="tx1"/>
              </a:solidFill>
            </a:endParaRPr>
          </a:p>
          <a:p>
            <a:pPr lvl="0">
              <a:buFont typeface="Symbol"/>
              <a:buChar char="Þ"/>
            </a:pPr>
            <a:r>
              <a:rPr lang="fr-FR" sz="1800" b="1" u="sng" dirty="0" smtClean="0">
                <a:solidFill>
                  <a:srgbClr val="79A400"/>
                </a:solidFill>
              </a:rPr>
              <a:t>MAIS</a:t>
            </a:r>
            <a:r>
              <a:rPr lang="fr-FR" sz="1800" u="sng" dirty="0">
                <a:solidFill>
                  <a:srgbClr val="79A400"/>
                </a:solidFill>
              </a:rPr>
              <a:t> :</a:t>
            </a:r>
          </a:p>
          <a:p>
            <a:pPr lvl="1"/>
            <a:r>
              <a:rPr lang="fr-FR" sz="1600" b="1" dirty="0">
                <a:solidFill>
                  <a:srgbClr val="79A400"/>
                </a:solidFill>
              </a:rPr>
              <a:t>augmentation du coût de </a:t>
            </a:r>
            <a:r>
              <a:rPr lang="fr-FR" sz="1600" b="1" dirty="0" smtClean="0">
                <a:solidFill>
                  <a:srgbClr val="79A400"/>
                </a:solidFill>
              </a:rPr>
              <a:t>production</a:t>
            </a:r>
            <a:endParaRPr lang="fr-FR" sz="1600" b="1" dirty="0">
              <a:solidFill>
                <a:srgbClr val="79A400"/>
              </a:solidFill>
            </a:endParaRPr>
          </a:p>
          <a:p>
            <a:pPr lvl="1"/>
            <a:r>
              <a:rPr lang="fr-FR" sz="1600" b="1" dirty="0" err="1">
                <a:solidFill>
                  <a:srgbClr val="79A400"/>
                </a:solidFill>
              </a:rPr>
              <a:t>pb</a:t>
            </a:r>
            <a:r>
              <a:rPr lang="fr-FR" sz="1600" b="1" dirty="0">
                <a:solidFill>
                  <a:srgbClr val="79A400"/>
                </a:solidFill>
              </a:rPr>
              <a:t> santé des </a:t>
            </a:r>
            <a:r>
              <a:rPr lang="fr-FR" sz="1600" b="1" dirty="0" smtClean="0">
                <a:solidFill>
                  <a:srgbClr val="79A400"/>
                </a:solidFill>
              </a:rPr>
              <a:t>vaches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892480" y="692696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23528" y="5085184"/>
            <a:ext cx="8568952" cy="923330"/>
          </a:xfrm>
          <a:prstGeom prst="rect">
            <a:avLst/>
          </a:prstGeom>
          <a:solidFill>
            <a:srgbClr val="FF7979"/>
          </a:solidFill>
          <a:ln w="28575">
            <a:solidFill>
              <a:srgbClr val="E40E4B"/>
            </a:solidFill>
          </a:ln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fr-FR" sz="1800" b="1" dirty="0">
                <a:latin typeface="+mn-lt"/>
              </a:rPr>
              <a:t>Quel type de concentrés énergétique ?</a:t>
            </a:r>
          </a:p>
          <a:p>
            <a:pPr marL="0" lvl="0" indent="0">
              <a:buNone/>
            </a:pPr>
            <a:r>
              <a:rPr lang="fr-FR" sz="1800" dirty="0">
                <a:latin typeface="+mn-lt"/>
              </a:rPr>
              <a:t>joue peu sur la production de lait au pâturage pour des niveaux faibles de complémentation, quelques soient les conditions de pâturage</a:t>
            </a:r>
            <a:r>
              <a:rPr lang="fr-FR" sz="1800" dirty="0" smtClean="0">
                <a:latin typeface="+mn-lt"/>
              </a:rPr>
              <a:t>.</a:t>
            </a:r>
            <a:endParaRPr lang="fr-FR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086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concentré reste </a:t>
            </a:r>
            <a:r>
              <a:rPr lang="fr-FR" dirty="0" smtClean="0"/>
              <a:t>prioritaire</a:t>
            </a:r>
            <a:endParaRPr lang="fr-FR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6984776" cy="4674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24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Durée du pâturage / jour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365104"/>
            <a:ext cx="1492925" cy="170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7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sz="3600" kern="1200" dirty="0" smtClean="0">
                <a:solidFill>
                  <a:srgbClr val="009139"/>
                </a:solidFill>
              </a:rPr>
              <a:t>En cas de portance limitante</a:t>
            </a:r>
            <a:endParaRPr lang="fr-FR" sz="3600" kern="1200" dirty="0">
              <a:solidFill>
                <a:srgbClr val="009139"/>
              </a:solidFill>
            </a:endParaRPr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251520" y="1268760"/>
            <a:ext cx="5112816" cy="244827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fr-FR" sz="1800" dirty="0" smtClean="0">
                <a:solidFill>
                  <a:schemeClr val="tx1"/>
                </a:solidFill>
              </a:rPr>
              <a:t>Que ce soit au début du printemps ou à l’automne,</a:t>
            </a:r>
          </a:p>
          <a:p>
            <a:pPr eaLnBrk="1" hangingPunct="1">
              <a:buFont typeface="Wingdings" pitchFamily="2" charset="2"/>
              <a:buChar char="§"/>
            </a:pPr>
            <a:endParaRPr lang="fr-FR" sz="1800" dirty="0" smtClean="0">
              <a:solidFill>
                <a:schemeClr val="tx1"/>
              </a:solidFill>
            </a:endParaRPr>
          </a:p>
          <a:p>
            <a:pPr marL="0" indent="0" eaLnBrk="1" hangingPunct="1">
              <a:buNone/>
            </a:pPr>
            <a:r>
              <a:rPr lang="fr-FR" sz="1800" b="1" dirty="0">
                <a:solidFill>
                  <a:srgbClr val="009900"/>
                </a:solidFill>
              </a:rPr>
              <a:t>l</a:t>
            </a:r>
            <a:r>
              <a:rPr lang="fr-FR" sz="1800" b="1" dirty="0" smtClean="0">
                <a:solidFill>
                  <a:srgbClr val="009900"/>
                </a:solidFill>
              </a:rPr>
              <a:t>imiter les temps de </a:t>
            </a:r>
            <a:r>
              <a:rPr lang="fr-FR" sz="1800" b="1" dirty="0">
                <a:solidFill>
                  <a:srgbClr val="009900"/>
                </a:solidFill>
              </a:rPr>
              <a:t>sortie dès que la portance devient difficile </a:t>
            </a:r>
            <a:endParaRPr lang="fr-FR" sz="1800" b="1" dirty="0" smtClean="0">
              <a:solidFill>
                <a:srgbClr val="009900"/>
              </a:solidFill>
            </a:endParaRPr>
          </a:p>
          <a:p>
            <a:pPr marL="0" indent="0" eaLnBrk="1" hangingPunct="1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itchFamily="2" charset="2"/>
              </a:rPr>
              <a:t> VL peuvent consommer 7 à 8 kg MS en 3-4 heures sans fourrages complémentaires la nuit</a:t>
            </a:r>
            <a:endParaRPr lang="fr-FR" sz="1800" dirty="0" smtClean="0">
              <a:solidFill>
                <a:schemeClr val="tx1"/>
              </a:solidFill>
            </a:endParaRPr>
          </a:p>
        </p:txBody>
      </p:sp>
      <p:pic>
        <p:nvPicPr>
          <p:cNvPr id="6" name="Picture 2" descr="Z:\Segré\Conseillers\AUDE\PHOTOS\PRAIRIES\PRAIRIE DEGRADEE\PATURAGE CONDITION HUMIDE\pietinement_mai 2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68760"/>
            <a:ext cx="3564642" cy="475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043231"/>
              </p:ext>
            </p:extLst>
          </p:nvPr>
        </p:nvGraphicFramePr>
        <p:xfrm>
          <a:off x="179512" y="3861048"/>
          <a:ext cx="655272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/>
                <a:gridCol w="3888432"/>
              </a:tblGrid>
              <a:tr h="457806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bg1"/>
                          </a:solidFill>
                        </a:rPr>
                        <a:t>Kg MS herbe ingérée / heure d’accès</a:t>
                      </a:r>
                      <a:endParaRPr lang="fr-FR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bg1"/>
                          </a:solidFill>
                        </a:rPr>
                        <a:t>Temps d’accès/jour</a:t>
                      </a:r>
                      <a:endParaRPr lang="fr-FR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66699"/>
                    </a:solidFill>
                  </a:tcPr>
                </a:tc>
              </a:tr>
              <a:tr h="293156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0,4</a:t>
                      </a:r>
                      <a:endParaRPr lang="fr-FR" sz="1600" b="1" dirty="0"/>
                    </a:p>
                  </a:txBody>
                  <a:tcPr>
                    <a:solidFill>
                      <a:srgbClr val="B1B1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pâturage jour + nuit (18-20 h/jour)</a:t>
                      </a:r>
                      <a:endParaRPr lang="fr-FR" sz="1600" dirty="0"/>
                    </a:p>
                  </a:txBody>
                  <a:tcPr>
                    <a:solidFill>
                      <a:srgbClr val="B1B1CB"/>
                    </a:solidFill>
                  </a:tcPr>
                </a:tc>
              </a:tr>
              <a:tr h="293156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1,5</a:t>
                      </a:r>
                      <a:endParaRPr lang="fr-FR" sz="1600" b="1" dirty="0"/>
                    </a:p>
                  </a:txBody>
                  <a:tcPr>
                    <a:solidFill>
                      <a:srgbClr val="B1B1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8-9 h / jour</a:t>
                      </a:r>
                    </a:p>
                  </a:txBody>
                  <a:tcPr>
                    <a:solidFill>
                      <a:srgbClr val="B1B1CB"/>
                    </a:solidFill>
                  </a:tcPr>
                </a:tc>
              </a:tr>
              <a:tr h="293156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2</a:t>
                      </a:r>
                      <a:endParaRPr lang="fr-FR" sz="1600" b="1" dirty="0"/>
                    </a:p>
                  </a:txBody>
                  <a:tcPr>
                    <a:solidFill>
                      <a:srgbClr val="B1B1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4 h / jour</a:t>
                      </a:r>
                    </a:p>
                  </a:txBody>
                  <a:tcPr>
                    <a:solidFill>
                      <a:srgbClr val="B1B1CB"/>
                    </a:solidFill>
                  </a:tcPr>
                </a:tc>
              </a:tr>
              <a:tr h="293156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2,5</a:t>
                      </a:r>
                      <a:endParaRPr lang="fr-FR" sz="1600" b="1" dirty="0"/>
                    </a:p>
                  </a:txBody>
                  <a:tcPr>
                    <a:solidFill>
                      <a:srgbClr val="B1B1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2 x 3 h / jour</a:t>
                      </a:r>
                      <a:endParaRPr lang="fr-FR" sz="1600" dirty="0"/>
                    </a:p>
                  </a:txBody>
                  <a:tcPr>
                    <a:solidFill>
                      <a:srgbClr val="B1B1CB"/>
                    </a:solidFill>
                  </a:tcPr>
                </a:tc>
              </a:tr>
            </a:tbl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23528" y="5867727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+mn-lt"/>
              </a:rPr>
              <a:t>Source : Rémy DELAGARDE, INRA)</a:t>
            </a:r>
            <a:endParaRPr lang="fr-F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001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sz="3600" kern="1200" dirty="0">
                <a:solidFill>
                  <a:srgbClr val="009139"/>
                </a:solidFill>
              </a:rPr>
              <a:t>Durée du pâturage / jour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4797152"/>
            <a:ext cx="8712877" cy="1440160"/>
          </a:xfrm>
        </p:spPr>
        <p:txBody>
          <a:bodyPr/>
          <a:lstStyle/>
          <a:p>
            <a:pPr lvl="0"/>
            <a:r>
              <a:rPr lang="fr-FR" sz="1800" dirty="0" smtClean="0"/>
              <a:t>Quand on réduit le </a:t>
            </a:r>
            <a:r>
              <a:rPr lang="fr-FR" sz="1800" dirty="0"/>
              <a:t>temps de </a:t>
            </a:r>
            <a:r>
              <a:rPr lang="fr-FR" sz="1800" dirty="0" smtClean="0"/>
              <a:t>pâturage/jour </a:t>
            </a:r>
            <a:r>
              <a:rPr lang="fr-FR" sz="1800" dirty="0"/>
              <a:t>les vaches </a:t>
            </a:r>
            <a:r>
              <a:rPr lang="fr-FR" sz="1800" dirty="0" smtClean="0"/>
              <a:t>s’adaptent</a:t>
            </a:r>
            <a:r>
              <a:rPr lang="fr-FR" sz="1800" dirty="0"/>
              <a:t> </a:t>
            </a:r>
            <a:r>
              <a:rPr lang="fr-FR" sz="1800" dirty="0" smtClean="0"/>
              <a:t>:</a:t>
            </a:r>
          </a:p>
          <a:p>
            <a:pPr lvl="1"/>
            <a:r>
              <a:rPr lang="fr-FR" sz="1600" dirty="0" smtClean="0"/>
              <a:t>augmentent </a:t>
            </a:r>
            <a:r>
              <a:rPr lang="fr-FR" sz="1600" dirty="0"/>
              <a:t>le % de temps à pâturer (jusqu’à 95% du tps de présence)</a:t>
            </a:r>
          </a:p>
          <a:p>
            <a:pPr lvl="1"/>
            <a:r>
              <a:rPr lang="fr-FR" sz="1600" dirty="0" smtClean="0"/>
              <a:t>décalent </a:t>
            </a:r>
            <a:r>
              <a:rPr lang="fr-FR" sz="1600" dirty="0"/>
              <a:t>les horaires de repas selon les heures d’entrée/sortie de parcelle</a:t>
            </a:r>
          </a:p>
          <a:p>
            <a:pPr lvl="1"/>
            <a:r>
              <a:rPr lang="fr-FR" sz="1600" dirty="0" smtClean="0"/>
              <a:t>augmentent </a:t>
            </a:r>
            <a:r>
              <a:rPr lang="fr-FR" sz="1600" dirty="0"/>
              <a:t>la vitesse d’ingestion (jusqu’à 40% supérieure</a:t>
            </a:r>
            <a:r>
              <a:rPr lang="fr-FR" sz="1600" dirty="0" smtClean="0"/>
              <a:t>)</a:t>
            </a:r>
            <a:endParaRPr lang="fr-FR" sz="1800" dirty="0"/>
          </a:p>
          <a:p>
            <a:pPr marL="457200" lvl="1" indent="0">
              <a:buNone/>
            </a:pPr>
            <a:endParaRPr lang="fr-FR" sz="1600" dirty="0"/>
          </a:p>
          <a:p>
            <a:endParaRPr lang="fr-FR" sz="20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t="16970" r="3057" b="26425"/>
          <a:stretch/>
        </p:blipFill>
        <p:spPr bwMode="auto">
          <a:xfrm>
            <a:off x="179512" y="2060849"/>
            <a:ext cx="8790437" cy="1787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51520" y="1445875"/>
            <a:ext cx="8528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Temps d’accès journalier minimal en heures recommandé pour des vaches laitières en fonction de la complémentation reçue à l’auge et de la hauteur de l’herbe. (Delagarde, INRA, 2013)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25715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Aménagements parcellaires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55576" y="3501008"/>
            <a:ext cx="7016824" cy="1752600"/>
          </a:xfrm>
        </p:spPr>
        <p:txBody>
          <a:bodyPr/>
          <a:lstStyle/>
          <a:p>
            <a:pPr lvl="0"/>
            <a:r>
              <a:rPr lang="fr-FR" b="1" i="1" dirty="0">
                <a:solidFill>
                  <a:srgbClr val="FF6600"/>
                </a:solidFill>
              </a:rPr>
              <a:t>Au lieu de faire du fiscal sur du matériel, </a:t>
            </a:r>
          </a:p>
          <a:p>
            <a:pPr lvl="0"/>
            <a:r>
              <a:rPr lang="fr-FR" b="1" i="1" dirty="0">
                <a:solidFill>
                  <a:srgbClr val="FF6600"/>
                </a:solidFill>
              </a:rPr>
              <a:t>on peut en faire sur les aménagements parcellaires </a:t>
            </a:r>
            <a:r>
              <a:rPr lang="fr-FR" b="1" i="1" dirty="0" smtClean="0">
                <a:solidFill>
                  <a:srgbClr val="FF6600"/>
                </a:solidFill>
              </a:rPr>
              <a:t>!</a:t>
            </a:r>
            <a:endParaRPr lang="fr-FR" b="1" i="1" dirty="0">
              <a:solidFill>
                <a:srgbClr val="FF66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365104"/>
            <a:ext cx="1492925" cy="170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0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1143000"/>
          </a:xfrm>
        </p:spPr>
        <p:txBody>
          <a:bodyPr/>
          <a:lstStyle/>
          <a:p>
            <a:r>
              <a:rPr lang="fr-FR" dirty="0">
                <a:solidFill>
                  <a:srgbClr val="009139"/>
                </a:solidFill>
              </a:rPr>
              <a:t>Comportement des animaux au pâturage</a:t>
            </a:r>
            <a:endParaRPr lang="fr-FR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b="1" dirty="0"/>
              <a:t>Le niveau d’ingestion dépend de la hauteur d’herbe à disposition</a:t>
            </a:r>
            <a:r>
              <a:rPr lang="fr-FR" sz="2000" b="1" dirty="0" smtClean="0"/>
              <a:t>…</a:t>
            </a:r>
          </a:p>
          <a:p>
            <a:endParaRPr lang="fr-FR" sz="2000" b="1" dirty="0"/>
          </a:p>
          <a:p>
            <a:pPr lvl="1"/>
            <a:r>
              <a:rPr lang="fr-FR" sz="1600" dirty="0"/>
              <a:t>Herbe à </a:t>
            </a:r>
            <a:r>
              <a:rPr lang="fr-FR" sz="1600" dirty="0" smtClean="0"/>
              <a:t>13-15 </a:t>
            </a:r>
            <a:r>
              <a:rPr lang="fr-FR" sz="1600" dirty="0"/>
              <a:t>cm = ingestion </a:t>
            </a:r>
            <a:r>
              <a:rPr lang="fr-FR" sz="1600" dirty="0" smtClean="0"/>
              <a:t>maximale en bovin </a:t>
            </a:r>
          </a:p>
          <a:p>
            <a:pPr marL="914400" lvl="2" indent="0">
              <a:buNone/>
            </a:pPr>
            <a:r>
              <a:rPr lang="fr-FR" sz="1600" dirty="0" smtClean="0"/>
              <a:t>10-12 cm en ovin</a:t>
            </a:r>
            <a:endParaRPr lang="fr-FR" sz="1600" dirty="0"/>
          </a:p>
          <a:p>
            <a:pPr lvl="1"/>
            <a:r>
              <a:rPr lang="fr-FR" sz="1600" dirty="0"/>
              <a:t>Herbe à 8 cm = ingestion réduite de 25 %</a:t>
            </a:r>
          </a:p>
          <a:p>
            <a:pPr lvl="1"/>
            <a:r>
              <a:rPr lang="fr-FR" sz="1600" dirty="0"/>
              <a:t>Herbe à 25 cm = ingestion réduite de 30 </a:t>
            </a:r>
            <a:r>
              <a:rPr lang="fr-FR" sz="1600" dirty="0" smtClean="0"/>
              <a:t>%</a:t>
            </a:r>
            <a:r>
              <a:rPr lang="fr-FR" sz="1600" dirty="0"/>
              <a:t> </a:t>
            </a:r>
            <a:endParaRPr lang="fr-FR" sz="1600" dirty="0" smtClean="0"/>
          </a:p>
          <a:p>
            <a:pPr marL="457200" lvl="1" indent="0">
              <a:buNone/>
            </a:pPr>
            <a:r>
              <a:rPr lang="fr-FR" sz="1600" dirty="0" smtClean="0"/>
              <a:t> </a:t>
            </a:r>
          </a:p>
          <a:p>
            <a:pPr marL="457200" lvl="1" indent="0">
              <a:buNone/>
            </a:pPr>
            <a:r>
              <a:rPr lang="fr-FR" sz="1600" dirty="0" smtClean="0"/>
              <a:t>(données en cm feuille tendue)</a:t>
            </a:r>
          </a:p>
        </p:txBody>
      </p:sp>
    </p:spTree>
    <p:extLst>
      <p:ext uri="{BB962C8B-B14F-4D97-AF65-F5344CB8AC3E}">
        <p14:creationId xmlns:p14="http://schemas.microsoft.com/office/powerpoint/2010/main" val="47475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sz="3600" kern="1200" dirty="0" smtClean="0">
                <a:solidFill>
                  <a:srgbClr val="009139"/>
                </a:solidFill>
              </a:rPr>
              <a:t>Abreuvement</a:t>
            </a:r>
            <a:endParaRPr lang="fr-FR" sz="3600" kern="1200" dirty="0">
              <a:solidFill>
                <a:srgbClr val="00913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268759"/>
            <a:ext cx="4608512" cy="1656185"/>
          </a:xfrm>
        </p:spPr>
        <p:txBody>
          <a:bodyPr/>
          <a:lstStyle/>
          <a:p>
            <a:pPr marL="0" indent="0">
              <a:buNone/>
            </a:pPr>
            <a:r>
              <a:rPr lang="fr-FR" sz="1600" dirty="0">
                <a:solidFill>
                  <a:srgbClr val="009900"/>
                </a:solidFill>
              </a:rPr>
              <a:t>Un réseau d’eau adapté</a:t>
            </a:r>
          </a:p>
          <a:p>
            <a:pPr marL="542925" lvl="1" indent="-342900">
              <a:buFontTx/>
              <a:buChar char="-"/>
            </a:pPr>
            <a:r>
              <a:rPr lang="fr-FR" sz="1600" dirty="0"/>
              <a:t>Distance parcourue &lt; 200 m</a:t>
            </a:r>
          </a:p>
          <a:p>
            <a:pPr marL="542925" lvl="1" indent="-342900">
              <a:buFontTx/>
              <a:buChar char="-"/>
            </a:pPr>
            <a:r>
              <a:rPr lang="fr-FR" sz="1600" dirty="0"/>
              <a:t>Pour subdivision facile : point d’eau au milieu du </a:t>
            </a:r>
            <a:r>
              <a:rPr lang="fr-FR" sz="1600" dirty="0" smtClean="0"/>
              <a:t>paddock</a:t>
            </a:r>
          </a:p>
          <a:p>
            <a:pPr marL="542925" lvl="1" indent="-342900">
              <a:buFontTx/>
              <a:buChar char="-"/>
            </a:pPr>
            <a:r>
              <a:rPr lang="fr-FR" sz="1600" dirty="0" smtClean="0"/>
              <a:t>Gros diamètre de tuyau au départ : 32 mm puis finir en 25 mm</a:t>
            </a:r>
            <a:endParaRPr lang="fr-FR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268760"/>
            <a:ext cx="4264453" cy="28485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095157"/>
            <a:ext cx="2991316" cy="199810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86" y="3064163"/>
            <a:ext cx="2808312" cy="210623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15" y="4435880"/>
            <a:ext cx="3530744" cy="23584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24671" y="5003788"/>
            <a:ext cx="259228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600" b="1" dirty="0" smtClean="0">
                <a:latin typeface="Verdana"/>
              </a:rPr>
              <a:t>Déplacer l’abreuvoir</a:t>
            </a:r>
            <a:endParaRPr lang="fr-FR" sz="1600" dirty="0">
              <a:latin typeface="Verdan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24126" y="3429000"/>
            <a:ext cx="295232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600" b="1" dirty="0" smtClean="0">
                <a:latin typeface="Verdana"/>
              </a:rPr>
              <a:t>Abreuvoir avec arrivée d’eau par le bas</a:t>
            </a:r>
            <a:endParaRPr lang="fr-FR" sz="1600" dirty="0"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6371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509120"/>
            <a:ext cx="865822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91219" y="1412776"/>
            <a:ext cx="83615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smtClean="0">
                <a:solidFill>
                  <a:srgbClr val="79A400"/>
                </a:solidFill>
                <a:latin typeface="+mn-lt"/>
              </a:rPr>
              <a:t>Au départ : fil de gros diamètre</a:t>
            </a:r>
          </a:p>
          <a:p>
            <a:r>
              <a:rPr lang="fr-FR" sz="1800" dirty="0" smtClean="0">
                <a:latin typeface="+mn-lt"/>
              </a:rPr>
              <a:t>Finir avec un plus petit</a:t>
            </a:r>
          </a:p>
          <a:p>
            <a:endParaRPr lang="fr-FR" sz="1800" dirty="0">
              <a:latin typeface="+mn-lt"/>
            </a:endParaRPr>
          </a:p>
          <a:p>
            <a:r>
              <a:rPr lang="fr-FR" sz="1800" dirty="0" smtClean="0">
                <a:latin typeface="+mn-lt"/>
              </a:rPr>
              <a:t>Prévoir une subdivision facile</a:t>
            </a:r>
          </a:p>
          <a:p>
            <a:endParaRPr lang="fr-FR" sz="1800" b="1" dirty="0">
              <a:solidFill>
                <a:srgbClr val="79A400"/>
              </a:solidFill>
              <a:latin typeface="+mn-lt"/>
            </a:endParaRPr>
          </a:p>
          <a:p>
            <a:r>
              <a:rPr lang="fr-FR" sz="1800" b="1" dirty="0" smtClean="0">
                <a:solidFill>
                  <a:srgbClr val="79A400"/>
                </a:solidFill>
                <a:latin typeface="+mn-lt"/>
              </a:rPr>
              <a:t>Importance de la mise à la terre !</a:t>
            </a:r>
          </a:p>
          <a:p>
            <a:endParaRPr lang="fr-FR" sz="1800" dirty="0">
              <a:latin typeface="+mn-lt"/>
            </a:endParaRPr>
          </a:p>
          <a:p>
            <a:endParaRPr lang="fr-FR" sz="1800" dirty="0" smtClean="0">
              <a:latin typeface="+mn-lt"/>
            </a:endParaRPr>
          </a:p>
          <a:p>
            <a:endParaRPr lang="fr-FR" sz="1800" dirty="0">
              <a:latin typeface="+mn-lt"/>
            </a:endParaRPr>
          </a:p>
          <a:p>
            <a:r>
              <a:rPr lang="fr-FR" sz="1800" b="1" dirty="0" smtClean="0">
                <a:solidFill>
                  <a:srgbClr val="79A400"/>
                </a:solidFill>
                <a:latin typeface="+mn-lt"/>
              </a:rPr>
              <a:t>Poignées à chaque extrémité </a:t>
            </a:r>
            <a:r>
              <a:rPr lang="fr-FR" sz="1800" dirty="0" smtClean="0">
                <a:latin typeface="+mn-lt"/>
              </a:rPr>
              <a:t>pour le passage des tracteurs (entretien) et des animaux :</a:t>
            </a:r>
            <a:endParaRPr lang="fr-FR" sz="1800" dirty="0">
              <a:latin typeface="+mn-lt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393700" y="188913"/>
            <a:ext cx="60660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dirty="0" smtClean="0"/>
              <a:t>Clôtures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455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84784"/>
            <a:ext cx="6633408" cy="4430909"/>
          </a:xfrm>
          <a:prstGeom prst="rect">
            <a:avLst/>
          </a:prstGeom>
        </p:spPr>
      </p:pic>
      <p:sp>
        <p:nvSpPr>
          <p:cNvPr id="3" name="Text Box 19"/>
          <p:cNvSpPr txBox="1">
            <a:spLocks noChangeArrowheads="1"/>
          </p:cNvSpPr>
          <p:nvPr/>
        </p:nvSpPr>
        <p:spPr bwMode="auto">
          <a:xfrm>
            <a:off x="393700" y="188913"/>
            <a:ext cx="60660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dirty="0"/>
              <a:t>C</a:t>
            </a:r>
            <a:r>
              <a:rPr lang="fr-FR" dirty="0" smtClean="0"/>
              <a:t>lôtures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80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6" name="Text Box 19"/>
          <p:cNvSpPr txBox="1">
            <a:spLocks noChangeArrowheads="1"/>
          </p:cNvSpPr>
          <p:nvPr/>
        </p:nvSpPr>
        <p:spPr bwMode="auto">
          <a:xfrm>
            <a:off x="393700" y="188913"/>
            <a:ext cx="60660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dirty="0"/>
              <a:t>Découpage du parcellaire</a:t>
            </a:r>
          </a:p>
        </p:txBody>
      </p:sp>
      <p:sp>
        <p:nvSpPr>
          <p:cNvPr id="2" name="Rectangle 1"/>
          <p:cNvSpPr/>
          <p:nvPr/>
        </p:nvSpPr>
        <p:spPr>
          <a:xfrm>
            <a:off x="197858" y="1530474"/>
            <a:ext cx="7344816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09900"/>
                </a:solidFill>
                <a:latin typeface="Verdana"/>
              </a:rPr>
              <a:t>C</a:t>
            </a:r>
            <a:r>
              <a:rPr lang="fr-FR" sz="1600" b="1" dirty="0" smtClean="0">
                <a:solidFill>
                  <a:srgbClr val="009900"/>
                </a:solidFill>
                <a:latin typeface="Verdana"/>
              </a:rPr>
              <a:t>hemins d’accès</a:t>
            </a:r>
            <a:endParaRPr lang="fr-FR" sz="1600" b="1" dirty="0">
              <a:solidFill>
                <a:srgbClr val="009900"/>
              </a:solidFill>
              <a:latin typeface="Verdana"/>
            </a:endParaRPr>
          </a:p>
          <a:p>
            <a:pPr marL="342900" indent="-342900">
              <a:buFontTx/>
              <a:buChar char="-"/>
            </a:pPr>
            <a:r>
              <a:rPr lang="fr-FR" sz="1600" dirty="0" smtClean="0">
                <a:latin typeface="Verdana"/>
              </a:rPr>
              <a:t>Aménager </a:t>
            </a:r>
            <a:r>
              <a:rPr lang="fr-FR" sz="1600" dirty="0">
                <a:latin typeface="Verdana"/>
              </a:rPr>
              <a:t>des chemins d’accès pour faciliter le cheminement  des animaux et du </a:t>
            </a:r>
            <a:r>
              <a:rPr lang="fr-FR" sz="1600" dirty="0" smtClean="0">
                <a:latin typeface="Verdana"/>
              </a:rPr>
              <a:t>matériel</a:t>
            </a:r>
          </a:p>
          <a:p>
            <a:pPr marL="342900" indent="-342900">
              <a:buFontTx/>
              <a:buChar char="-"/>
            </a:pPr>
            <a:endParaRPr lang="fr-FR" sz="1600" dirty="0">
              <a:latin typeface="Verdana"/>
            </a:endParaRPr>
          </a:p>
          <a:p>
            <a:pPr marL="342900" indent="-342900">
              <a:buFontTx/>
              <a:buChar char="-"/>
            </a:pPr>
            <a:r>
              <a:rPr lang="fr-FR" sz="1600" dirty="0">
                <a:latin typeface="Verdana"/>
              </a:rPr>
              <a:t>Bonne évacuation de </a:t>
            </a:r>
            <a:r>
              <a:rPr lang="fr-FR" sz="1600" dirty="0" smtClean="0">
                <a:latin typeface="Verdana"/>
              </a:rPr>
              <a:t>l’eau : </a:t>
            </a:r>
            <a:r>
              <a:rPr lang="fr-FR" sz="1600" dirty="0">
                <a:latin typeface="Verdana"/>
              </a:rPr>
              <a:t>chemin surélevé ou en </a:t>
            </a:r>
            <a:r>
              <a:rPr lang="fr-FR" sz="1600" dirty="0" smtClean="0">
                <a:latin typeface="Verdana"/>
              </a:rPr>
              <a:t>pente</a:t>
            </a:r>
          </a:p>
          <a:p>
            <a:pPr marL="342900" indent="-342900">
              <a:buFontTx/>
              <a:buChar char="-"/>
            </a:pPr>
            <a:endParaRPr lang="fr-FR" sz="1600" dirty="0">
              <a:latin typeface="Verdana"/>
            </a:endParaRPr>
          </a:p>
          <a:p>
            <a:pPr marL="342900" indent="-342900">
              <a:buFontTx/>
              <a:buChar char="-"/>
            </a:pPr>
            <a:endParaRPr lang="fr-FR" sz="1600" dirty="0" smtClean="0">
              <a:solidFill>
                <a:srgbClr val="333399"/>
              </a:solidFill>
              <a:latin typeface="Verdana"/>
            </a:endParaRPr>
          </a:p>
          <a:p>
            <a:pPr marL="342900" indent="-342900">
              <a:buFontTx/>
              <a:buChar char="-"/>
            </a:pPr>
            <a:endParaRPr lang="fr-FR" sz="1600" dirty="0" smtClean="0">
              <a:solidFill>
                <a:srgbClr val="333399"/>
              </a:solidFill>
              <a:latin typeface="Verdana"/>
            </a:endParaRPr>
          </a:p>
          <a:p>
            <a:pPr marL="342900" indent="-342900">
              <a:buFontTx/>
              <a:buChar char="-"/>
            </a:pPr>
            <a:endParaRPr lang="fr-FR" sz="1600" dirty="0" smtClean="0">
              <a:solidFill>
                <a:srgbClr val="333399"/>
              </a:solidFill>
              <a:latin typeface="Verdana"/>
            </a:endParaRPr>
          </a:p>
          <a:p>
            <a:pPr marL="342900" indent="-342900">
              <a:buFontTx/>
              <a:buChar char="-"/>
            </a:pPr>
            <a:endParaRPr lang="fr-FR" sz="1600" dirty="0">
              <a:solidFill>
                <a:srgbClr val="333399"/>
              </a:solidFill>
              <a:latin typeface="Verdana"/>
            </a:endParaRPr>
          </a:p>
          <a:p>
            <a:pPr marL="342900" indent="-342900">
              <a:buFontTx/>
              <a:buChar char="-"/>
            </a:pPr>
            <a:endParaRPr lang="fr-FR" sz="600" dirty="0">
              <a:solidFill>
                <a:srgbClr val="333399"/>
              </a:solidFill>
              <a:latin typeface="Verdana"/>
            </a:endParaRPr>
          </a:p>
          <a:p>
            <a:pPr marL="342900" indent="-342900">
              <a:buFontTx/>
              <a:buChar char="-"/>
            </a:pPr>
            <a:r>
              <a:rPr lang="fr-FR" sz="1600" dirty="0" smtClean="0">
                <a:latin typeface="Verdana"/>
              </a:rPr>
              <a:t>Largeur des chemins 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1400" dirty="0" smtClean="0">
                <a:latin typeface="Verdana"/>
              </a:rPr>
              <a:t>4 </a:t>
            </a:r>
            <a:r>
              <a:rPr lang="fr-FR" sz="1400" dirty="0">
                <a:latin typeface="Verdana"/>
              </a:rPr>
              <a:t>à 5 m sortie de bâtiment,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1400" dirty="0" smtClean="0">
                <a:latin typeface="Verdana"/>
              </a:rPr>
              <a:t>2 </a:t>
            </a:r>
            <a:r>
              <a:rPr lang="fr-FR" sz="1400" dirty="0">
                <a:latin typeface="Verdana"/>
              </a:rPr>
              <a:t>à 3 m </a:t>
            </a:r>
            <a:r>
              <a:rPr lang="fr-FR" sz="1400" dirty="0" smtClean="0">
                <a:latin typeface="Verdana"/>
              </a:rPr>
              <a:t>chemin principal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1400" dirty="0" smtClean="0">
                <a:latin typeface="Verdana"/>
              </a:rPr>
              <a:t>2 </a:t>
            </a:r>
            <a:r>
              <a:rPr lang="fr-FR" sz="1400" dirty="0">
                <a:latin typeface="Verdana"/>
              </a:rPr>
              <a:t>m en fin de </a:t>
            </a:r>
            <a:r>
              <a:rPr lang="fr-FR" sz="1400" dirty="0" smtClean="0">
                <a:latin typeface="Verdana"/>
              </a:rPr>
              <a:t>réseau</a:t>
            </a:r>
          </a:p>
          <a:p>
            <a:endParaRPr lang="fr-FR" sz="600" dirty="0" smtClean="0">
              <a:latin typeface="Verdana"/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698641"/>
              </p:ext>
            </p:extLst>
          </p:nvPr>
        </p:nvGraphicFramePr>
        <p:xfrm>
          <a:off x="346234" y="2941960"/>
          <a:ext cx="3121119" cy="976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0" name="Image Bitmap" r:id="rId3" imgW="2009852" imgH="628588" progId="PBrush">
                  <p:embed/>
                </p:oleObj>
              </mc:Choice>
              <mc:Fallback>
                <p:oleObj name="Image Bitmap" r:id="rId3" imgW="2009852" imgH="62858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234" y="2941960"/>
                        <a:ext cx="3121119" cy="9762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388329"/>
              </p:ext>
            </p:extLst>
          </p:nvPr>
        </p:nvGraphicFramePr>
        <p:xfrm>
          <a:off x="3635896" y="2924944"/>
          <a:ext cx="2664296" cy="94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1" name="Image Bitmap" r:id="rId5" imgW="1781198" imgH="628588" progId="PBrush">
                  <p:embed/>
                </p:oleObj>
              </mc:Choice>
              <mc:Fallback>
                <p:oleObj name="Image Bitmap" r:id="rId5" imgW="1781198" imgH="62858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2924944"/>
                        <a:ext cx="2664296" cy="9403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3933056"/>
            <a:ext cx="3517852" cy="26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0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1947" y="2200300"/>
            <a:ext cx="4572000" cy="3429000"/>
          </a:xfrm>
          <a:prstGeom prst="rect">
            <a:avLst/>
          </a:prstGeom>
        </p:spPr>
      </p:pic>
      <p:sp>
        <p:nvSpPr>
          <p:cNvPr id="2" name="Text Box 19"/>
          <p:cNvSpPr txBox="1">
            <a:spLocks noChangeArrowheads="1"/>
          </p:cNvSpPr>
          <p:nvPr/>
        </p:nvSpPr>
        <p:spPr bwMode="auto">
          <a:xfrm>
            <a:off x="393700" y="188913"/>
            <a:ext cx="60660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dirty="0" smtClean="0"/>
              <a:t>Chemins d’accès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628800"/>
            <a:ext cx="3332322" cy="44430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3528" y="1290246"/>
            <a:ext cx="5043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 smtClean="0">
                <a:solidFill>
                  <a:srgbClr val="669900"/>
                </a:solidFill>
                <a:latin typeface="Verdana"/>
              </a:rPr>
              <a:t>Stabiliser les accès aux bâtiments</a:t>
            </a:r>
            <a:endParaRPr lang="fr-FR" sz="1600" dirty="0">
              <a:solidFill>
                <a:srgbClr val="669900"/>
              </a:solidFill>
              <a:latin typeface="Verdan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0197" y="5768430"/>
            <a:ext cx="2227711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600" b="1" dirty="0" smtClean="0">
                <a:solidFill>
                  <a:schemeClr val="tx1"/>
                </a:solidFill>
                <a:latin typeface="Verdana"/>
              </a:rPr>
              <a:t>Chemin bétonn</a:t>
            </a:r>
            <a:r>
              <a:rPr lang="fr-FR" sz="1600" b="1" dirty="0">
                <a:solidFill>
                  <a:schemeClr val="tx1"/>
                </a:solidFill>
                <a:latin typeface="Verdana"/>
              </a:rPr>
              <a:t>é</a:t>
            </a:r>
            <a:endParaRPr lang="fr-FR" sz="16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02399" y="5733342"/>
            <a:ext cx="2631763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600" b="1" dirty="0">
                <a:latin typeface="Verdana"/>
              </a:rPr>
              <a:t>Chemin en enrobé</a:t>
            </a:r>
          </a:p>
        </p:txBody>
      </p:sp>
    </p:spTree>
    <p:extLst>
      <p:ext uri="{BB962C8B-B14F-4D97-AF65-F5344CB8AC3E}">
        <p14:creationId xmlns:p14="http://schemas.microsoft.com/office/powerpoint/2010/main" val="313347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2132856"/>
            <a:ext cx="5184576" cy="3888432"/>
          </a:xfrm>
          <a:prstGeom prst="rect">
            <a:avLst/>
          </a:prstGeom>
        </p:spPr>
      </p:pic>
      <p:sp>
        <p:nvSpPr>
          <p:cNvPr id="2" name="Text Box 19"/>
          <p:cNvSpPr txBox="1">
            <a:spLocks noChangeArrowheads="1"/>
          </p:cNvSpPr>
          <p:nvPr/>
        </p:nvSpPr>
        <p:spPr bwMode="auto">
          <a:xfrm>
            <a:off x="393700" y="188913"/>
            <a:ext cx="60660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dirty="0" smtClean="0"/>
              <a:t>Chemins d’accès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683568" y="1290246"/>
            <a:ext cx="32632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 smtClean="0">
                <a:solidFill>
                  <a:srgbClr val="669900"/>
                </a:solidFill>
                <a:latin typeface="Verdana"/>
              </a:rPr>
              <a:t>Stabiliser les chemins</a:t>
            </a:r>
            <a:endParaRPr lang="fr-FR" sz="1600" dirty="0">
              <a:solidFill>
                <a:srgbClr val="669900"/>
              </a:solidFill>
              <a:latin typeface="Verdan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19672" y="5589240"/>
            <a:ext cx="290316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600" b="1" dirty="0" smtClean="0">
                <a:latin typeface="Verdana"/>
              </a:rPr>
              <a:t>Chemin en caillebotis</a:t>
            </a:r>
            <a:endParaRPr lang="fr-FR" sz="1600" dirty="0">
              <a:latin typeface="Verdana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7" y="1196752"/>
            <a:ext cx="4050911" cy="54012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367085" y="6021288"/>
            <a:ext cx="290316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600" b="1" dirty="0" smtClean="0">
                <a:latin typeface="Verdana"/>
              </a:rPr>
              <a:t>Chemin empierré</a:t>
            </a:r>
            <a:endParaRPr lang="fr-FR" sz="1600" dirty="0"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5259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3700" y="2420888"/>
            <a:ext cx="21800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600" b="1" dirty="0" err="1" smtClean="0">
                <a:latin typeface="Verdana"/>
              </a:rPr>
              <a:t>Boviducs</a:t>
            </a:r>
            <a:endParaRPr lang="fr-FR" sz="1600" dirty="0">
              <a:latin typeface="Verdan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9512" y="1124744"/>
            <a:ext cx="73448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1600" dirty="0" smtClean="0">
                <a:latin typeface="Verdana"/>
              </a:rPr>
              <a:t>Aménager </a:t>
            </a:r>
            <a:r>
              <a:rPr lang="fr-FR" sz="1600" dirty="0">
                <a:latin typeface="Verdana"/>
              </a:rPr>
              <a:t>des chemins dans des zones avec de la </a:t>
            </a:r>
            <a:r>
              <a:rPr lang="fr-FR" sz="1600" dirty="0" smtClean="0">
                <a:latin typeface="Verdana"/>
              </a:rPr>
              <a:t>visibilité</a:t>
            </a:r>
          </a:p>
          <a:p>
            <a:pPr marL="342900" indent="-342900">
              <a:buFontTx/>
              <a:buChar char="-"/>
            </a:pPr>
            <a:r>
              <a:rPr lang="fr-FR" sz="1600" dirty="0" smtClean="0">
                <a:latin typeface="Verdana"/>
              </a:rPr>
              <a:t>Boviduc</a:t>
            </a:r>
          </a:p>
          <a:p>
            <a:pPr marL="342900" indent="-342900">
              <a:buFontTx/>
              <a:buChar char="-"/>
            </a:pPr>
            <a:r>
              <a:rPr lang="fr-FR" sz="1600" dirty="0" smtClean="0">
                <a:latin typeface="Verdana"/>
              </a:rPr>
              <a:t>Barrières western, barrières canadiennes…</a:t>
            </a:r>
            <a:endParaRPr lang="fr-FR" sz="1600" dirty="0">
              <a:latin typeface="Verdana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87" y="4199878"/>
            <a:ext cx="3647683" cy="243653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601388"/>
            <a:ext cx="4032448" cy="3024337"/>
          </a:xfrm>
          <a:prstGeom prst="rect">
            <a:avLst/>
          </a:prstGeom>
        </p:spPr>
      </p:pic>
      <p:sp>
        <p:nvSpPr>
          <p:cNvPr id="15" name="Text Box 19"/>
          <p:cNvSpPr txBox="1">
            <a:spLocks noChangeArrowheads="1"/>
          </p:cNvSpPr>
          <p:nvPr/>
        </p:nvSpPr>
        <p:spPr bwMode="auto">
          <a:xfrm>
            <a:off x="393700" y="188913"/>
            <a:ext cx="72746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dirty="0" smtClean="0"/>
              <a:t>Traverser routes et chemins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61"/>
          <a:stretch/>
        </p:blipFill>
        <p:spPr>
          <a:xfrm>
            <a:off x="5364722" y="1868227"/>
            <a:ext cx="3095709" cy="228831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39"/>
          <a:stretch/>
        </p:blipFill>
        <p:spPr>
          <a:xfrm>
            <a:off x="2195735" y="1989924"/>
            <a:ext cx="2874187" cy="20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9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9"/>
          <p:cNvSpPr txBox="1">
            <a:spLocks noChangeArrowheads="1"/>
          </p:cNvSpPr>
          <p:nvPr/>
        </p:nvSpPr>
        <p:spPr bwMode="auto">
          <a:xfrm>
            <a:off x="393700" y="188913"/>
            <a:ext cx="72746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dirty="0" smtClean="0"/>
              <a:t>Traverser routes et chemins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48654" y="1871826"/>
            <a:ext cx="4824527" cy="36183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83768" y="5373216"/>
            <a:ext cx="295416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600" b="1" dirty="0" smtClean="0">
                <a:latin typeface="Verdana"/>
              </a:rPr>
              <a:t>Passage canadien</a:t>
            </a:r>
            <a:endParaRPr lang="fr-FR" sz="1600" dirty="0"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875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Prix des aménagements parcellaires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365104"/>
            <a:ext cx="1492925" cy="170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5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393700" y="188913"/>
            <a:ext cx="60660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dirty="0" smtClean="0"/>
              <a:t>Prix des clôtures</a:t>
            </a:r>
            <a:endParaRPr lang="fr-FR" dirty="0"/>
          </a:p>
        </p:txBody>
      </p:sp>
      <p:pic>
        <p:nvPicPr>
          <p:cNvPr id="24599" name="Picture 2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47"/>
          <a:stretch/>
        </p:blipFill>
        <p:spPr bwMode="auto">
          <a:xfrm>
            <a:off x="4716016" y="980728"/>
            <a:ext cx="3639368" cy="5644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ZoneTexte 26"/>
          <p:cNvSpPr txBox="1"/>
          <p:nvPr/>
        </p:nvSpPr>
        <p:spPr>
          <a:xfrm>
            <a:off x="251520" y="2132856"/>
            <a:ext cx="44644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smtClean="0">
                <a:latin typeface="+mn-lt"/>
              </a:rPr>
              <a:t>65 VL silo ouvert</a:t>
            </a:r>
          </a:p>
          <a:p>
            <a:endParaRPr lang="fr-FR" sz="1800" b="1" dirty="0">
              <a:latin typeface="+mn-lt"/>
            </a:endParaRPr>
          </a:p>
          <a:p>
            <a:r>
              <a:rPr lang="fr-FR" sz="1800" b="1" dirty="0" smtClean="0">
                <a:latin typeface="+mn-lt"/>
              </a:rPr>
              <a:t>1 paddock/jour</a:t>
            </a:r>
          </a:p>
          <a:p>
            <a:endParaRPr lang="fr-FR" sz="1800" b="1" dirty="0" smtClean="0">
              <a:latin typeface="+mn-lt"/>
            </a:endParaRPr>
          </a:p>
          <a:p>
            <a:r>
              <a:rPr lang="fr-FR" sz="1800" dirty="0" smtClean="0">
                <a:latin typeface="+mn-lt"/>
              </a:rPr>
              <a:t>31 paddocks</a:t>
            </a:r>
          </a:p>
          <a:p>
            <a:r>
              <a:rPr lang="fr-FR" sz="1800" dirty="0" smtClean="0">
                <a:latin typeface="+mn-lt"/>
              </a:rPr>
              <a:t>16 ha dédiés au pâturage des VL</a:t>
            </a:r>
          </a:p>
          <a:p>
            <a:r>
              <a:rPr lang="fr-FR" sz="1800" dirty="0" smtClean="0">
                <a:latin typeface="+mn-lt"/>
              </a:rPr>
              <a:t>Paddocks de 0,52 ha/jour</a:t>
            </a:r>
            <a:endParaRPr lang="fr-FR" sz="1800" dirty="0">
              <a:latin typeface="+mn-lt"/>
            </a:endParaRPr>
          </a:p>
          <a:p>
            <a:endParaRPr lang="fr-FR" sz="1800" b="1" dirty="0" smtClean="0">
              <a:latin typeface="+mn-lt"/>
            </a:endParaRPr>
          </a:p>
          <a:p>
            <a:r>
              <a:rPr lang="fr-FR" sz="1800" b="1" dirty="0" smtClean="0">
                <a:latin typeface="+mn-lt"/>
              </a:rPr>
              <a:t>Calcul avec des paddocks </a:t>
            </a:r>
          </a:p>
          <a:p>
            <a:r>
              <a:rPr lang="fr-FR" sz="1800" b="1" dirty="0" smtClean="0">
                <a:latin typeface="+mn-lt"/>
              </a:rPr>
              <a:t>de 40 m x 130 m</a:t>
            </a:r>
            <a:endParaRPr lang="fr-FR" sz="1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167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9139"/>
                </a:solidFill>
              </a:rPr>
              <a:t>Comportement </a:t>
            </a:r>
            <a:r>
              <a:rPr lang="fr-FR" dirty="0" smtClean="0">
                <a:solidFill>
                  <a:srgbClr val="009139"/>
                </a:solidFill>
              </a:rPr>
              <a:t>au </a:t>
            </a:r>
            <a:r>
              <a:rPr lang="fr-FR" dirty="0">
                <a:solidFill>
                  <a:srgbClr val="009139"/>
                </a:solidFill>
              </a:rPr>
              <a:t>pâturage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19" y="1412776"/>
            <a:ext cx="6150031" cy="4752528"/>
          </a:xfrm>
        </p:spPr>
        <p:txBody>
          <a:bodyPr/>
          <a:lstStyle/>
          <a:p>
            <a:r>
              <a:rPr lang="fr-FR" sz="1800" dirty="0" smtClean="0"/>
              <a:t>Consommation </a:t>
            </a:r>
            <a:r>
              <a:rPr lang="fr-FR" sz="1800" dirty="0"/>
              <a:t>par couches, du haut vers le </a:t>
            </a:r>
            <a:r>
              <a:rPr lang="fr-FR" sz="1800" dirty="0" smtClean="0"/>
              <a:t>bas</a:t>
            </a:r>
          </a:p>
          <a:p>
            <a:pPr marL="0" indent="0">
              <a:buNone/>
            </a:pPr>
            <a:endParaRPr lang="fr-FR" sz="600" dirty="0" smtClean="0"/>
          </a:p>
          <a:p>
            <a:pPr marL="0" indent="0">
              <a:buNone/>
            </a:pPr>
            <a:endParaRPr lang="fr-FR" sz="600" dirty="0" smtClean="0"/>
          </a:p>
          <a:p>
            <a:r>
              <a:rPr lang="fr-FR" sz="1800" dirty="0" smtClean="0"/>
              <a:t>Conséquence</a:t>
            </a:r>
            <a:r>
              <a:rPr lang="fr-FR" sz="1800" dirty="0"/>
              <a:t> : </a:t>
            </a:r>
            <a:r>
              <a:rPr lang="fr-FR" sz="1800" dirty="0" smtClean="0">
                <a:solidFill>
                  <a:schemeClr val="tx1"/>
                </a:solidFill>
              </a:rPr>
              <a:t>en début de paddock, </a:t>
            </a:r>
            <a:r>
              <a:rPr lang="fr-FR" sz="1800" dirty="0">
                <a:solidFill>
                  <a:schemeClr val="tx1"/>
                </a:solidFill>
              </a:rPr>
              <a:t>augmentation de </a:t>
            </a:r>
            <a:r>
              <a:rPr lang="fr-FR" sz="1800" dirty="0" smtClean="0">
                <a:solidFill>
                  <a:schemeClr val="tx1"/>
                </a:solidFill>
              </a:rPr>
              <a:t>la quantité d’UF et de PDI ingérés, qui </a:t>
            </a:r>
            <a:r>
              <a:rPr lang="fr-FR" sz="1800" dirty="0">
                <a:solidFill>
                  <a:schemeClr val="tx1"/>
                </a:solidFill>
              </a:rPr>
              <a:t>décline progressivement</a:t>
            </a:r>
            <a:r>
              <a:rPr lang="fr-FR" sz="18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fr-FR" sz="600" dirty="0" smtClean="0"/>
          </a:p>
          <a:p>
            <a:pPr marL="0" indent="0">
              <a:buNone/>
            </a:pPr>
            <a:endParaRPr lang="fr-FR" sz="600" dirty="0" smtClean="0"/>
          </a:p>
          <a:p>
            <a:pPr marL="0" indent="0">
              <a:buNone/>
            </a:pPr>
            <a:endParaRPr lang="fr-FR" sz="600" dirty="0"/>
          </a:p>
          <a:p>
            <a:r>
              <a:rPr lang="fr-FR" sz="1800" dirty="0"/>
              <a:t>Plus </a:t>
            </a:r>
            <a:r>
              <a:rPr lang="fr-FR" sz="1800" dirty="0" smtClean="0"/>
              <a:t>de </a:t>
            </a:r>
            <a:r>
              <a:rPr lang="fr-FR" sz="1800" dirty="0"/>
              <a:t>MS consommée si </a:t>
            </a:r>
            <a:r>
              <a:rPr lang="fr-FR" sz="1800" dirty="0" smtClean="0"/>
              <a:t>végétation facilement préhensible</a:t>
            </a:r>
            <a:endParaRPr lang="fr-FR" sz="600" dirty="0" smtClean="0"/>
          </a:p>
          <a:p>
            <a:pPr marL="355600" indent="0">
              <a:buNone/>
            </a:pPr>
            <a:endParaRPr lang="fr-FR" sz="600" dirty="0" smtClean="0"/>
          </a:p>
          <a:p>
            <a:pPr marL="355600" indent="0">
              <a:buNone/>
            </a:pPr>
            <a:endParaRPr lang="fr-FR" sz="600" dirty="0"/>
          </a:p>
          <a:p>
            <a:r>
              <a:rPr lang="fr-FR" sz="1800" dirty="0"/>
              <a:t>Gaine </a:t>
            </a:r>
            <a:r>
              <a:rPr lang="fr-FR" sz="1800" dirty="0" smtClean="0"/>
              <a:t>: </a:t>
            </a:r>
          </a:p>
          <a:p>
            <a:pPr lvl="1"/>
            <a:r>
              <a:rPr lang="fr-FR" dirty="0">
                <a:ea typeface="+mn-ea"/>
                <a:cs typeface="+mn-cs"/>
              </a:rPr>
              <a:t>Valeur alimentaire plus faible</a:t>
            </a:r>
          </a:p>
          <a:p>
            <a:pPr lvl="1"/>
            <a:r>
              <a:rPr lang="fr-FR" dirty="0">
                <a:ea typeface="+mn-ea"/>
                <a:cs typeface="+mn-cs"/>
              </a:rPr>
              <a:t>plus rugueuse, </a:t>
            </a:r>
          </a:p>
          <a:p>
            <a:pPr lvl="1"/>
            <a:r>
              <a:rPr lang="fr-FR" dirty="0">
                <a:ea typeface="+mn-ea"/>
                <a:cs typeface="+mn-cs"/>
              </a:rPr>
              <a:t>plus résistante au </a:t>
            </a:r>
            <a:r>
              <a:rPr lang="fr-FR" dirty="0" smtClean="0">
                <a:ea typeface="+mn-ea"/>
                <a:cs typeface="+mn-cs"/>
              </a:rPr>
              <a:t>cisaillement</a:t>
            </a:r>
            <a:endParaRPr lang="fr-FR" dirty="0"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1" t="14148" b="16968"/>
          <a:stretch/>
        </p:blipFill>
        <p:spPr>
          <a:xfrm>
            <a:off x="6401551" y="3832438"/>
            <a:ext cx="2576634" cy="226085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7" t="16556" r="29292" b="31859"/>
          <a:stretch/>
        </p:blipFill>
        <p:spPr>
          <a:xfrm>
            <a:off x="6401551" y="1280160"/>
            <a:ext cx="2576634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7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393700" y="188913"/>
            <a:ext cx="60660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dirty="0" smtClean="0"/>
              <a:t>Prix des clôtures</a:t>
            </a:r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011595"/>
              </p:ext>
            </p:extLst>
          </p:nvPr>
        </p:nvGraphicFramePr>
        <p:xfrm>
          <a:off x="251520" y="1268760"/>
          <a:ext cx="8354764" cy="4621748"/>
        </p:xfrm>
        <a:graphic>
          <a:graphicData uri="http://schemas.openxmlformats.org/drawingml/2006/table">
            <a:tbl>
              <a:tblPr/>
              <a:tblGrid>
                <a:gridCol w="2448272"/>
                <a:gridCol w="831168"/>
                <a:gridCol w="1107342"/>
                <a:gridCol w="149722"/>
                <a:gridCol w="576064"/>
                <a:gridCol w="2141951"/>
                <a:gridCol w="1100245"/>
              </a:tblGrid>
              <a:tr h="318730">
                <a:tc gridSpan="7">
                  <a:txBody>
                    <a:bodyPr/>
                    <a:lstStyle/>
                    <a:p>
                      <a:pPr algn="l" fontAlgn="b"/>
                      <a:r>
                        <a:rPr lang="fr-FR" sz="1400" b="1" i="1" u="sng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Avec des paddocks de 40 mètres x 130 mètres pour 31 paddocks (cf. feuille "plan paddocks") </a:t>
                      </a:r>
                      <a:r>
                        <a:rPr lang="fr-FR" sz="1400" b="1" i="1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</a:t>
                      </a:r>
                    </a:p>
                    <a:p>
                      <a:pPr algn="l" fontAlgn="b"/>
                      <a:endParaRPr lang="fr-FR" sz="1400" b="1" i="1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989"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clotures</a:t>
                      </a: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TOTAL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8590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 de clotures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169989"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nb enrouleurs démultiplicateur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989"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nb de portes TOTAL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989"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nb de portes avec ressort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989"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nb poignées seules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989"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nb de piquets TOTAL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573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989">
                <a:tc gridSpan="3"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nb de piquets mobiles (1 piquet tous les 15 mètres)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491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989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nb de piquets de coin en bois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989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nb prises de terre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fr-FR"/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989"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fr-FR"/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989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Prix </a:t>
                      </a:r>
                      <a:r>
                        <a:rPr lang="fr-FR" sz="14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clotures</a:t>
                      </a:r>
                      <a:r>
                        <a:rPr lang="fr-FR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 PATURA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prix cloture sans portes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0,322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€/m linéaire piquets acier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169989"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B05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prix cloture avec portes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70C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0,336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€/m linéaire piquets acier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18730"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prix cloture avec portes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70C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0,348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€/m linéaire piquets fibre de verre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169989"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fr-FR"/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B05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B05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989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Prix </a:t>
                      </a:r>
                      <a:r>
                        <a:rPr lang="fr-FR" sz="14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clotures</a:t>
                      </a:r>
                      <a:r>
                        <a:rPr lang="fr-FR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 VITAL CONCEPT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prix cloture sans portes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0,205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euros/m linéaire sans portes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169989"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prix cloture avec portes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70C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0,215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€/m linéaire piquets acier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18730"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prix cloture avec portes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70C0"/>
                        </a:solidFill>
                        <a:effectLst/>
                        <a:latin typeface="Calibri"/>
                      </a:endParaRP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0,193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€/m linéaire piquets fibre de verre</a:t>
                      </a:r>
                    </a:p>
                  </a:txBody>
                  <a:tcPr marL="7083" marR="7083" marT="7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0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393700" y="188913"/>
            <a:ext cx="60660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dirty="0" smtClean="0"/>
              <a:t>Prix de l’abreuvement</a:t>
            </a:r>
            <a:endParaRPr lang="fr-FR" dirty="0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91779"/>
              </p:ext>
            </p:extLst>
          </p:nvPr>
        </p:nvGraphicFramePr>
        <p:xfrm>
          <a:off x="393699" y="1235067"/>
          <a:ext cx="8642797" cy="4642205"/>
        </p:xfrm>
        <a:graphic>
          <a:graphicData uri="http://schemas.openxmlformats.org/drawingml/2006/table">
            <a:tbl>
              <a:tblPr/>
              <a:tblGrid>
                <a:gridCol w="2954165"/>
                <a:gridCol w="864096"/>
                <a:gridCol w="1307236"/>
                <a:gridCol w="1028417"/>
                <a:gridCol w="400651"/>
                <a:gridCol w="2088232"/>
              </a:tblGrid>
              <a:tr h="230225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abreuvement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2516"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2516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volume bassins : 10-15 L/VL x 65 VL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650 à 1000 litres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16,12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</a:tr>
              <a:tr h="212516"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2516">
                <a:tc gridSpan="5">
                  <a:txBody>
                    <a:bodyPr/>
                    <a:lstStyle/>
                    <a:p>
                      <a:pPr algn="l" fontAlgn="b"/>
                      <a:r>
                        <a:rPr lang="fr-FR" sz="1400" b="1" i="1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Avec des paddocks de 40 mètres x 130 mètres pour 31 paddocks (cf. feuille "plan paddocks") :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2516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nb bacs + flotteurs + bonde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2516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linéaire de tuyaux TOTAL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1680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2516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linéaire de tuyaux diam. 32 mm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2516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linéaire de tuyaux diam. 25 mm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2516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nb de manchons en T TOTAL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2516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nb de manchons en T diam. 32 mm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2516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nb de manchons en T diam. 25 mm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2516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nb coudes plastique TOTAL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2516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nb coudes plastique diam. 32 mm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2516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nb coudes plastique diam. 25 mm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2516"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2516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Prix abreuvement VITAL CONCEPT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prix /ha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191</a:t>
                      </a:r>
                      <a:endParaRPr lang="fr-FR" sz="1400" b="1" i="0" u="none" strike="noStrike" dirty="0">
                        <a:solidFill>
                          <a:srgbClr val="0070C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fr-FR" sz="1400" b="1" i="0" u="none" strike="noStrike">
                        <a:solidFill>
                          <a:srgbClr val="0070C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€/</a:t>
                      </a:r>
                      <a:r>
                        <a:rPr lang="fr-FR" sz="1400" b="1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ha avec bacs 1000 L</a:t>
                      </a:r>
                      <a:endParaRPr lang="fr-FR" sz="1400" b="1" i="0" u="none" strike="noStrike" dirty="0">
                        <a:solidFill>
                          <a:srgbClr val="0070C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5193"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3075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fr-FR" sz="1400" b="1" i="0" u="none" strike="noStrike">
                        <a:solidFill>
                          <a:srgbClr val="00B05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€ avec bacs 1000 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2245"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prix /ha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169</a:t>
                      </a:r>
                      <a:endParaRPr lang="fr-FR" sz="1400" b="1" i="0" u="none" strike="noStrike" dirty="0">
                        <a:solidFill>
                          <a:srgbClr val="0070C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fr-FR" sz="1400" b="1" i="0" u="none" strike="noStrike">
                        <a:solidFill>
                          <a:srgbClr val="0070C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€/</a:t>
                      </a:r>
                      <a:r>
                        <a:rPr lang="fr-FR" sz="1400" b="1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ha avec bacs 550 L</a:t>
                      </a:r>
                      <a:endParaRPr lang="fr-FR" sz="1400" b="1" i="0" u="none" strike="noStrike" dirty="0">
                        <a:solidFill>
                          <a:srgbClr val="0070C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5281"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2718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fr-FR" sz="1400" b="1" i="0" u="none" strike="noStrike">
                        <a:solidFill>
                          <a:srgbClr val="00B05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€ avec bacs 550 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17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636429"/>
              </p:ext>
            </p:extLst>
          </p:nvPr>
        </p:nvGraphicFramePr>
        <p:xfrm>
          <a:off x="611561" y="2132858"/>
          <a:ext cx="7217990" cy="316835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279786"/>
                <a:gridCol w="3954536"/>
                <a:gridCol w="991834"/>
                <a:gridCol w="991834"/>
              </a:tblGrid>
              <a:tr h="922238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 dirty="0">
                          <a:effectLst/>
                        </a:rPr>
                        <a:t>CRA BZH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 dirty="0">
                          <a:effectLst/>
                        </a:rPr>
                        <a:t>Chemin sable : décapage + pierres + sable + étalage + compactage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9,2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</a:rPr>
                        <a:t>€/m²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49186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</a:rPr>
                        <a:t>CAM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 dirty="0">
                          <a:effectLst/>
                        </a:rPr>
                        <a:t>Chemin </a:t>
                      </a:r>
                      <a:r>
                        <a:rPr lang="fr-FR" sz="1600" u="none" strike="noStrike" dirty="0" err="1">
                          <a:effectLst/>
                        </a:rPr>
                        <a:t>Stabiroll</a:t>
                      </a:r>
                      <a:r>
                        <a:rPr lang="fr-FR" sz="1600" u="none" strike="noStrike" dirty="0">
                          <a:effectLst/>
                        </a:rPr>
                        <a:t> </a:t>
                      </a:r>
                      <a:r>
                        <a:rPr lang="fr-FR" sz="1600" u="none" strike="noStrike" dirty="0" err="1">
                          <a:effectLst/>
                        </a:rPr>
                        <a:t>yc</a:t>
                      </a:r>
                      <a:r>
                        <a:rPr lang="fr-FR" sz="1600" u="none" strike="noStrike" dirty="0">
                          <a:effectLst/>
                        </a:rPr>
                        <a:t> décapage + sable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15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</a:rPr>
                        <a:t>€/m²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49186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</a:rPr>
                        <a:t>CAM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 dirty="0">
                          <a:effectLst/>
                        </a:rPr>
                        <a:t>Chemin </a:t>
                      </a:r>
                      <a:r>
                        <a:rPr lang="fr-FR" sz="1600" u="none" strike="noStrike" dirty="0" err="1">
                          <a:effectLst/>
                        </a:rPr>
                        <a:t>cam'accèss</a:t>
                      </a:r>
                      <a:r>
                        <a:rPr lang="fr-FR" sz="1600" u="none" strike="noStrike" dirty="0">
                          <a:effectLst/>
                        </a:rPr>
                        <a:t> (béton poreux)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25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</a:rPr>
                        <a:t>€/m²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631196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</a:rPr>
                        <a:t>CAM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</a:rPr>
                        <a:t>Chemin bétonné + décapage + pierres 0-80 + pierres 0-31,5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</a:rPr>
                        <a:t>27,2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</a:rPr>
                        <a:t>€/m²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631196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</a:rPr>
                        <a:t>CAM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 dirty="0">
                          <a:effectLst/>
                        </a:rPr>
                        <a:t>Chemin enrobé + décapage + pierres 0-80 + pierres 0-31,5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</a:rPr>
                        <a:t>30,2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 dirty="0">
                          <a:effectLst/>
                        </a:rPr>
                        <a:t>€/m²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393700" y="188913"/>
            <a:ext cx="60660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dirty="0" smtClean="0"/>
              <a:t>Prix des chemins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910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351421"/>
              </p:ext>
            </p:extLst>
          </p:nvPr>
        </p:nvGraphicFramePr>
        <p:xfrm>
          <a:off x="179514" y="1622446"/>
          <a:ext cx="8784974" cy="3931920"/>
        </p:xfrm>
        <a:graphic>
          <a:graphicData uri="http://schemas.openxmlformats.org/drawingml/2006/table">
            <a:tbl>
              <a:tblPr/>
              <a:tblGrid>
                <a:gridCol w="3464141"/>
                <a:gridCol w="1169710"/>
                <a:gridCol w="694739"/>
                <a:gridCol w="864096"/>
                <a:gridCol w="1230472"/>
                <a:gridCol w="1361816"/>
              </a:tblGrid>
              <a:tr h="213264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Chemins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3264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besoins :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3264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abords bâtiment empierré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largeur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 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3264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chemins larges secondaires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largeur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 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3264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chemins étroits en terre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largeur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3264"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3264">
                <a:tc gridSpan="4">
                  <a:txBody>
                    <a:bodyPr/>
                    <a:lstStyle/>
                    <a:p>
                      <a:pPr algn="l" fontAlgn="b"/>
                      <a:r>
                        <a:rPr lang="fr-FR" sz="1400" b="1" i="1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Avec des paddocks de 40 mètres x 130 mètres pour 31 paddocks (cf. feuille "plan paddocks") :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3264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abords bâtiment empierré : 300 m x 3 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STABIROLL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3264"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CAM'ACCESS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22500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3264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chemins larges secondaires : 650 m x 1 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SABLE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5980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3264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chemins étroits en terre : 1230 m x 2 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rien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3264"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3264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TOTAL STABIROLL + SABLE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19480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758"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B05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prix /ha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1208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€/ha avec STABIROLL + SABLE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213264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TOTAL CAM'ACCESS + SABLE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28480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621"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prix /ha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1767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€/ha avec CAM'ACCESS + SABLE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393700" y="188913"/>
            <a:ext cx="60660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dirty="0" smtClean="0"/>
              <a:t>Prix des chemins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079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403956"/>
              </p:ext>
            </p:extLst>
          </p:nvPr>
        </p:nvGraphicFramePr>
        <p:xfrm>
          <a:off x="393700" y="2420888"/>
          <a:ext cx="8352928" cy="1973580"/>
        </p:xfrm>
        <a:graphic>
          <a:graphicData uri="http://schemas.openxmlformats.org/drawingml/2006/table">
            <a:tbl>
              <a:tblPr/>
              <a:tblGrid>
                <a:gridCol w="1575759"/>
                <a:gridCol w="3359499"/>
                <a:gridCol w="1614304"/>
                <a:gridCol w="901683"/>
                <a:gridCol w="901683"/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 plus cher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34541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82880">
                <a:tc rowSpan="6">
                  <a:txBody>
                    <a:bodyPr/>
                    <a:lstStyle/>
                    <a:p>
                      <a:pPr algn="l" fontAlgn="t"/>
                      <a:r>
                        <a:rPr lang="fr-F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clôtures </a:t>
                      </a:r>
                    </a:p>
                    <a:p>
                      <a:pPr algn="l" fontAlgn="t"/>
                      <a:r>
                        <a:rPr lang="fr-F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 </a:t>
                      </a:r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abreuvement </a:t>
                      </a:r>
                      <a:endParaRPr lang="fr-FR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t"/>
                      <a:r>
                        <a:rPr lang="fr-F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 </a:t>
                      </a:r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chemins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1" u="none" strike="noStrike">
                          <a:solidFill>
                            <a:srgbClr val="4F6228"/>
                          </a:solidFill>
                          <a:effectLst/>
                          <a:latin typeface="Calibri"/>
                        </a:rPr>
                        <a:t>le plus cher ramené à l'hectare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1" u="none" strike="noStrike">
                          <a:solidFill>
                            <a:srgbClr val="4F6228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i="1" u="none" strike="noStrike">
                          <a:solidFill>
                            <a:srgbClr val="4F6228"/>
                          </a:solidFill>
                          <a:effectLst/>
                          <a:latin typeface="Calibri"/>
                        </a:rPr>
                        <a:t>2143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>
                          <a:solidFill>
                            <a:srgbClr val="4F6228"/>
                          </a:solidFill>
                          <a:effectLst/>
                          <a:latin typeface="Calibri"/>
                        </a:rPr>
                        <a:t>€</a:t>
                      </a:r>
                      <a:r>
                        <a:rPr lang="fr-FR" sz="1800" b="1" i="1" u="none" strike="noStrike">
                          <a:solidFill>
                            <a:srgbClr val="4F6228"/>
                          </a:solidFill>
                          <a:effectLst/>
                          <a:latin typeface="Calibri"/>
                        </a:rPr>
                        <a:t>/ha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1" u="none" strike="noStrike" dirty="0">
                          <a:solidFill>
                            <a:srgbClr val="4F6228"/>
                          </a:solidFill>
                          <a:effectLst/>
                          <a:latin typeface="Calibri"/>
                        </a:rPr>
                        <a:t>le plus cher ramené à la vache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1" u="none" strike="noStrike">
                          <a:solidFill>
                            <a:srgbClr val="4F6228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i="1" u="none" strike="noStrike">
                          <a:solidFill>
                            <a:srgbClr val="4F6228"/>
                          </a:solidFill>
                          <a:effectLst/>
                          <a:latin typeface="Calibri"/>
                        </a:rPr>
                        <a:t>531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1" u="none" strike="noStrike" dirty="0">
                          <a:solidFill>
                            <a:srgbClr val="4F6228"/>
                          </a:solidFill>
                          <a:effectLst/>
                          <a:latin typeface="Calibri"/>
                        </a:rPr>
                        <a:t>€/VL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1" u="none" strike="noStrike">
                        <a:solidFill>
                          <a:srgbClr val="4F6228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1" u="none" strike="noStrike">
                        <a:solidFill>
                          <a:srgbClr val="4F6228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800" b="1" i="1" u="none" strike="noStrike">
                        <a:solidFill>
                          <a:srgbClr val="4F6228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1" i="1" u="none" strike="noStrike" dirty="0">
                        <a:solidFill>
                          <a:srgbClr val="4F6228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 moins cher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23857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1" u="none" strike="noStrike">
                          <a:solidFill>
                            <a:srgbClr val="4F6228"/>
                          </a:solidFill>
                          <a:effectLst/>
                          <a:latin typeface="Calibri"/>
                        </a:rPr>
                        <a:t>le moins cher ramené à l'hectare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1" u="none" strike="noStrike">
                          <a:solidFill>
                            <a:srgbClr val="4F6228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i="1" u="none" strike="noStrike">
                          <a:solidFill>
                            <a:srgbClr val="4F6228"/>
                          </a:solidFill>
                          <a:effectLst/>
                          <a:latin typeface="Calibri"/>
                        </a:rPr>
                        <a:t>1480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1" u="none" strike="noStrike">
                          <a:solidFill>
                            <a:srgbClr val="4F6228"/>
                          </a:solidFill>
                          <a:effectLst/>
                          <a:latin typeface="Calibri"/>
                        </a:rPr>
                        <a:t>€/ha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1" u="none" strike="noStrike">
                          <a:solidFill>
                            <a:srgbClr val="4F6228"/>
                          </a:solidFill>
                          <a:effectLst/>
                          <a:latin typeface="Calibri"/>
                        </a:rPr>
                        <a:t>le moins cher ramené à la vache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1" u="none" strike="noStrike">
                          <a:solidFill>
                            <a:srgbClr val="4F6228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i="1" u="none" strike="noStrike" dirty="0">
                          <a:solidFill>
                            <a:srgbClr val="4F6228"/>
                          </a:solidFill>
                          <a:effectLst/>
                          <a:latin typeface="Calibri"/>
                        </a:rPr>
                        <a:t>367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1" u="none" strike="noStrike" dirty="0">
                          <a:solidFill>
                            <a:srgbClr val="4F6228"/>
                          </a:solidFill>
                          <a:effectLst/>
                          <a:latin typeface="Calibri"/>
                        </a:rPr>
                        <a:t>€/VL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393700" y="334397"/>
            <a:ext cx="76346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sz="3200" dirty="0" smtClean="0"/>
              <a:t>Prix clôtures + abreuvement + chemins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23773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38810"/>
              </p:ext>
            </p:extLst>
          </p:nvPr>
        </p:nvGraphicFramePr>
        <p:xfrm>
          <a:off x="467544" y="1340768"/>
          <a:ext cx="8352927" cy="4511040"/>
        </p:xfrm>
        <a:graphic>
          <a:graphicData uri="http://schemas.openxmlformats.org/drawingml/2006/table">
            <a:tbl>
              <a:tblPr/>
              <a:tblGrid>
                <a:gridCol w="2145383"/>
                <a:gridCol w="1899192"/>
                <a:gridCol w="2127798"/>
                <a:gridCol w="1090277"/>
                <a:gridCol w="1090277"/>
              </a:tblGrid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PASSAGE CANADIEN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Dimensions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Marque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Matériau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Tarif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 POSER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4m x 2m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BEISER ENVIRONNEMENT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acier galva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 </a:t>
                      </a:r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950 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 POSER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3.10m x 2.10m x 0.40m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METALLERIE BENEZIS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acier galva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</a:t>
                      </a:r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230 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SUR FOSSE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3.00m x 2.00m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METALLERIE BENEZIS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acier galva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880 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PORTE WESTERN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Dimensions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Marque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Matériau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Tarif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Barrière Hot Rod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3,7 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GALLAGHER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215 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Barrière Hot Rod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 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GALLAGHER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 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1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PORTILLON ANTI-RETOUR / SENS UNIQUE …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Marque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Tarif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PORTILLON ANTI-RETOUR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FARAGO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170 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PORTE SENS UNIQUE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FARAGO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79 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PORTE DE PATURAGE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Grazeway LELY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 </a:t>
                      </a:r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000 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393700" y="334397"/>
            <a:ext cx="76346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sz="3200" dirty="0" smtClean="0"/>
              <a:t>Prix aménagements parcellaires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07883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393700" y="334397"/>
            <a:ext cx="76346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sz="3200" dirty="0" smtClean="0"/>
              <a:t>Prix aménagements parcellaires</a:t>
            </a:r>
            <a:endParaRPr lang="fr-FR" sz="3200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997072"/>
              </p:ext>
            </p:extLst>
          </p:nvPr>
        </p:nvGraphicFramePr>
        <p:xfrm>
          <a:off x="539552" y="2420887"/>
          <a:ext cx="7048698" cy="1815674"/>
        </p:xfrm>
        <a:graphic>
          <a:graphicData uri="http://schemas.openxmlformats.org/drawingml/2006/table">
            <a:tbl>
              <a:tblPr/>
              <a:tblGrid>
                <a:gridCol w="1810402"/>
                <a:gridCol w="1602651"/>
                <a:gridCol w="1795563"/>
                <a:gridCol w="920041"/>
                <a:gridCol w="920041"/>
              </a:tblGrid>
              <a:tr h="481709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BOVIDUC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Tarif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4655"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ex. Luc REVEILLERE sur un chemin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 </a:t>
                      </a:r>
                      <a:r>
                        <a:rPr lang="fr-F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000 </a:t>
                      </a:r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4655"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ex. GAEC SAULAIE sur route communale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 </a:t>
                      </a:r>
                      <a:r>
                        <a:rPr lang="fr-F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000 </a:t>
                      </a:r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4655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ex. 44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 </a:t>
                      </a:r>
                      <a:r>
                        <a:rPr lang="fr-F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000 </a:t>
                      </a:r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8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Intérêt des légumineuses</a:t>
            </a:r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365104"/>
            <a:ext cx="1492925" cy="170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0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sz="3600" kern="1200" dirty="0">
                <a:solidFill>
                  <a:srgbClr val="009139"/>
                </a:solidFill>
              </a:rPr>
              <a:t>Intérêt des légumineuses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4896544"/>
          </a:xfrm>
        </p:spPr>
        <p:txBody>
          <a:bodyPr/>
          <a:lstStyle/>
          <a:p>
            <a:r>
              <a:rPr lang="fr-FR" sz="1800" b="1" dirty="0" smtClean="0">
                <a:solidFill>
                  <a:srgbClr val="FF0066"/>
                </a:solidFill>
              </a:rPr>
              <a:t>Ingestion </a:t>
            </a:r>
            <a:r>
              <a:rPr lang="fr-FR" sz="1800" b="1" dirty="0">
                <a:solidFill>
                  <a:srgbClr val="FF0066"/>
                </a:solidFill>
              </a:rPr>
              <a:t>des légumineuses supérieure de 10 à 15% </a:t>
            </a:r>
            <a:r>
              <a:rPr lang="fr-FR" sz="1800" dirty="0" smtClean="0"/>
              <a:t>à celle des graminées </a:t>
            </a:r>
            <a:r>
              <a:rPr lang="fr-FR" sz="1800" dirty="0"/>
              <a:t>de même </a:t>
            </a:r>
            <a:r>
              <a:rPr lang="fr-FR" sz="1800" dirty="0" err="1"/>
              <a:t>dMO</a:t>
            </a:r>
            <a:r>
              <a:rPr lang="fr-FR" sz="1800" dirty="0"/>
              <a:t> </a:t>
            </a:r>
            <a:r>
              <a:rPr lang="fr-FR" sz="1800" dirty="0" smtClean="0"/>
              <a:t>(digestibilité de la matière organique):</a:t>
            </a:r>
          </a:p>
          <a:p>
            <a:pPr lvl="1"/>
            <a:r>
              <a:rPr lang="fr-FR" sz="1600" dirty="0" smtClean="0"/>
              <a:t>Faible </a:t>
            </a:r>
            <a:r>
              <a:rPr lang="fr-FR" sz="1600" dirty="0"/>
              <a:t>teneur en </a:t>
            </a:r>
            <a:r>
              <a:rPr lang="fr-FR" sz="1600" dirty="0" smtClean="0"/>
              <a:t>fibres : % de feuilles plus important</a:t>
            </a:r>
            <a:endParaRPr lang="fr-FR" sz="1600" dirty="0"/>
          </a:p>
          <a:p>
            <a:pPr lvl="1"/>
            <a:r>
              <a:rPr lang="fr-FR" sz="1600" dirty="0"/>
              <a:t>Faible résistance à la mastication</a:t>
            </a:r>
          </a:p>
          <a:p>
            <a:pPr lvl="1"/>
            <a:r>
              <a:rPr lang="fr-FR" sz="1600" dirty="0"/>
              <a:t>Plus grande vitesse de digestion </a:t>
            </a:r>
            <a:endParaRPr lang="fr-FR" sz="1600" dirty="0" smtClean="0"/>
          </a:p>
          <a:p>
            <a:pPr marL="720725" lvl="1" indent="0">
              <a:buNone/>
            </a:pPr>
            <a:r>
              <a:rPr lang="fr-FR" sz="1400" i="1" dirty="0" smtClean="0"/>
              <a:t>accélère </a:t>
            </a:r>
            <a:r>
              <a:rPr lang="fr-FR" sz="1400" i="1" dirty="0"/>
              <a:t>la vidange </a:t>
            </a:r>
            <a:r>
              <a:rPr lang="fr-FR" sz="1400" i="1" dirty="0" err="1"/>
              <a:t>ruminale</a:t>
            </a:r>
            <a:r>
              <a:rPr lang="fr-FR" sz="1400" i="1" dirty="0"/>
              <a:t> et le transit des particules à travers les parois du tube </a:t>
            </a:r>
            <a:r>
              <a:rPr lang="fr-FR" sz="1400" i="1" dirty="0" smtClean="0"/>
              <a:t>digestif</a:t>
            </a:r>
            <a:endParaRPr lang="fr-FR" sz="1400" i="1" dirty="0"/>
          </a:p>
          <a:p>
            <a:pPr lvl="1"/>
            <a:r>
              <a:rPr lang="fr-FR" sz="1600" dirty="0"/>
              <a:t>Meilleure facilité de préhension des feuilles et </a:t>
            </a:r>
            <a:r>
              <a:rPr lang="fr-FR" sz="1600" dirty="0" smtClean="0"/>
              <a:t>pétioles</a:t>
            </a:r>
          </a:p>
          <a:p>
            <a:pPr marL="457200" lvl="1" indent="0">
              <a:buNone/>
            </a:pPr>
            <a:endParaRPr lang="fr-FR" sz="1600" dirty="0" smtClean="0"/>
          </a:p>
          <a:p>
            <a:pPr marL="457200" lvl="1" indent="0">
              <a:buNone/>
            </a:pPr>
            <a:r>
              <a:rPr lang="fr-FR" sz="1600" dirty="0" smtClean="0"/>
              <a:t>Entre </a:t>
            </a:r>
            <a:r>
              <a:rPr lang="fr-FR" sz="1600" dirty="0"/>
              <a:t>19 et 35 j de repousse, l’ingestion baisse de 2 </a:t>
            </a:r>
            <a:r>
              <a:rPr lang="fr-FR" sz="1600" dirty="0" err="1"/>
              <a:t>kgMS</a:t>
            </a:r>
            <a:r>
              <a:rPr lang="fr-FR" sz="1600" dirty="0"/>
              <a:t> sur RGA pur et de seulement 0.8 </a:t>
            </a:r>
            <a:r>
              <a:rPr lang="fr-FR" sz="1600" dirty="0" err="1"/>
              <a:t>kgMS</a:t>
            </a:r>
            <a:r>
              <a:rPr lang="fr-FR" sz="1600" dirty="0"/>
              <a:t> sur RGA-TB</a:t>
            </a:r>
          </a:p>
          <a:p>
            <a:pPr marL="457200" lvl="1" indent="0">
              <a:buNone/>
            </a:pPr>
            <a:endParaRPr lang="fr-FR" sz="900" dirty="0" smtClean="0"/>
          </a:p>
          <a:p>
            <a:r>
              <a:rPr lang="fr-FR" sz="1800" dirty="0" smtClean="0"/>
              <a:t>Ingestion </a:t>
            </a:r>
            <a:r>
              <a:rPr lang="fr-FR" sz="1800" dirty="0"/>
              <a:t>maximale avec </a:t>
            </a:r>
            <a:r>
              <a:rPr lang="fr-FR" sz="1800" b="1" dirty="0">
                <a:solidFill>
                  <a:srgbClr val="FF0066"/>
                </a:solidFill>
              </a:rPr>
              <a:t>50-60% de trèfle </a:t>
            </a:r>
            <a:r>
              <a:rPr lang="fr-FR" sz="1800" dirty="0"/>
              <a:t>en biomasse totale</a:t>
            </a:r>
            <a:r>
              <a:rPr lang="fr-FR" sz="1800" dirty="0" smtClean="0"/>
              <a:t>.</a:t>
            </a:r>
          </a:p>
          <a:p>
            <a:endParaRPr lang="fr-FR" sz="900" dirty="0" smtClean="0"/>
          </a:p>
          <a:p>
            <a:r>
              <a:rPr lang="fr-FR" sz="1800" dirty="0" smtClean="0"/>
              <a:t>Le </a:t>
            </a:r>
            <a:r>
              <a:rPr lang="fr-FR" sz="1800" dirty="0"/>
              <a:t>trèfle </a:t>
            </a:r>
            <a:r>
              <a:rPr lang="fr-FR" sz="1800" b="1" dirty="0">
                <a:solidFill>
                  <a:srgbClr val="FF0066"/>
                </a:solidFill>
              </a:rPr>
              <a:t>perd peu de valeur en vieillissant</a:t>
            </a:r>
            <a:r>
              <a:rPr lang="fr-FR" sz="1800" dirty="0"/>
              <a:t>. </a:t>
            </a:r>
            <a:endParaRPr lang="fr-FR" sz="1800" dirty="0" smtClean="0"/>
          </a:p>
          <a:p>
            <a:pPr marL="354013" indent="0">
              <a:buNone/>
            </a:pPr>
            <a:r>
              <a:rPr lang="fr-FR" sz="1400" i="1" dirty="0" smtClean="0">
                <a:solidFill>
                  <a:schemeClr val="tx1"/>
                </a:solidFill>
              </a:rPr>
              <a:t>Ex</a:t>
            </a:r>
            <a:r>
              <a:rPr lang="fr-FR" sz="1400" i="1" dirty="0">
                <a:solidFill>
                  <a:schemeClr val="tx1"/>
                </a:solidFill>
              </a:rPr>
              <a:t>. : trèfle à 7 semaines de repousses stade floraison : </a:t>
            </a:r>
            <a:r>
              <a:rPr lang="fr-FR" sz="1400" i="1" dirty="0" err="1">
                <a:solidFill>
                  <a:schemeClr val="tx1"/>
                </a:solidFill>
              </a:rPr>
              <a:t>dMO</a:t>
            </a:r>
            <a:r>
              <a:rPr lang="fr-FR" sz="1400" i="1" dirty="0">
                <a:solidFill>
                  <a:schemeClr val="tx1"/>
                </a:solidFill>
              </a:rPr>
              <a:t> &gt; 0.75</a:t>
            </a:r>
            <a:endParaRPr lang="fr-FR" sz="1400" dirty="0"/>
          </a:p>
          <a:p>
            <a:pPr marL="0" indent="0">
              <a:buNone/>
            </a:pPr>
            <a:endParaRPr lang="fr-FR" sz="900" dirty="0" smtClean="0"/>
          </a:p>
        </p:txBody>
      </p:sp>
    </p:spTree>
    <p:extLst>
      <p:ext uri="{BB962C8B-B14F-4D97-AF65-F5344CB8AC3E}">
        <p14:creationId xmlns:p14="http://schemas.microsoft.com/office/powerpoint/2010/main" val="27144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620688"/>
            <a:ext cx="7272809" cy="545460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31055" y="980728"/>
            <a:ext cx="7772400" cy="899815"/>
          </a:xfrm>
        </p:spPr>
        <p:txBody>
          <a:bodyPr/>
          <a:lstStyle/>
          <a:p>
            <a:r>
              <a:rPr lang="fr-FR" sz="3200" cap="none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Merci de votre attention</a:t>
            </a:r>
            <a:endParaRPr lang="fr-FR" sz="3200" cap="none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365104"/>
            <a:ext cx="1492925" cy="170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5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Cycle de l’herbe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365104"/>
            <a:ext cx="1492925" cy="170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971600" y="2130425"/>
            <a:ext cx="6480720" cy="2450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fr-FR" sz="3600" b="0" cap="none" dirty="0" smtClean="0"/>
              <a:t>Productivité/ha ou productivité/vache : </a:t>
            </a:r>
          </a:p>
          <a:p>
            <a:endParaRPr lang="fr-FR" sz="3600" b="0" cap="none" dirty="0"/>
          </a:p>
          <a:p>
            <a:r>
              <a:rPr lang="fr-FR" sz="3600" b="0" cap="none" dirty="0" smtClean="0"/>
              <a:t>un compromis à trouver</a:t>
            </a:r>
            <a:endParaRPr lang="fr-FR" sz="3600" b="0" cap="none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365104"/>
            <a:ext cx="1492925" cy="170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sz="3600" kern="1200" dirty="0">
                <a:solidFill>
                  <a:srgbClr val="009139"/>
                </a:solidFill>
              </a:rPr>
              <a:t>Valeur de l’herbe selon la hauteur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0" y="1196752"/>
            <a:ext cx="4464496" cy="4785395"/>
          </a:xfrm>
        </p:spPr>
        <p:txBody>
          <a:bodyPr/>
          <a:lstStyle/>
          <a:p>
            <a:r>
              <a:rPr lang="fr-FR" sz="1800" dirty="0" smtClean="0"/>
              <a:t>Plus on descend dans le couvert :</a:t>
            </a:r>
          </a:p>
          <a:p>
            <a:pPr marL="285750" lvl="1"/>
            <a:r>
              <a:rPr lang="fr-FR" sz="1600" dirty="0"/>
              <a:t>Plus la MAT baisse</a:t>
            </a:r>
          </a:p>
          <a:p>
            <a:pPr marL="285750" lvl="1"/>
            <a:r>
              <a:rPr lang="fr-FR" sz="1600" dirty="0"/>
              <a:t>Plus la digestibilité baisse</a:t>
            </a:r>
          </a:p>
          <a:p>
            <a:pPr marL="285750" lvl="1"/>
            <a:r>
              <a:rPr lang="fr-FR" sz="1600" dirty="0"/>
              <a:t>Plus le taux le MS </a:t>
            </a:r>
            <a:r>
              <a:rPr lang="fr-FR" sz="1600" dirty="0" smtClean="0"/>
              <a:t>augmente</a:t>
            </a:r>
          </a:p>
          <a:p>
            <a:pPr marL="285750" lvl="1"/>
            <a:endParaRPr lang="fr-FR" sz="1000" dirty="0" smtClean="0"/>
          </a:p>
          <a:p>
            <a:pPr marL="342900" lvl="1" indent="-342900">
              <a:buChar char="•"/>
            </a:pPr>
            <a:r>
              <a:rPr lang="fr-FR" dirty="0" smtClean="0">
                <a:solidFill>
                  <a:srgbClr val="009139"/>
                </a:solidFill>
                <a:ea typeface="+mn-ea"/>
                <a:cs typeface="+mn-cs"/>
              </a:rPr>
              <a:t>Selon un essai en Angleterre, </a:t>
            </a:r>
            <a:r>
              <a:rPr lang="fr-FR" sz="1600" dirty="0" smtClean="0">
                <a:ea typeface="+mn-ea"/>
                <a:cs typeface="+mn-cs"/>
              </a:rPr>
              <a:t>comparaison pâturage tournant/laxiste, la baisse </a:t>
            </a:r>
            <a:r>
              <a:rPr lang="fr-FR" sz="1600" dirty="0">
                <a:ea typeface="+mn-ea"/>
                <a:cs typeface="+mn-cs"/>
              </a:rPr>
              <a:t>d’ingestion </a:t>
            </a:r>
            <a:r>
              <a:rPr lang="fr-FR" sz="1600" dirty="0" smtClean="0">
                <a:ea typeface="+mn-ea"/>
                <a:cs typeface="+mn-cs"/>
              </a:rPr>
              <a:t>d’UFL/vache en pâturage tournant provient </a:t>
            </a:r>
            <a:r>
              <a:rPr lang="fr-FR" sz="1600" dirty="0">
                <a:ea typeface="+mn-ea"/>
                <a:cs typeface="+mn-cs"/>
              </a:rPr>
              <a:t>à 90% de la baisse de la quantité d’herbe ingérée et à 10% </a:t>
            </a:r>
            <a:r>
              <a:rPr lang="fr-FR" sz="1600" dirty="0" smtClean="0">
                <a:ea typeface="+mn-ea"/>
                <a:cs typeface="+mn-cs"/>
              </a:rPr>
              <a:t>seulement de </a:t>
            </a:r>
            <a:r>
              <a:rPr lang="fr-FR" sz="1600" dirty="0">
                <a:ea typeface="+mn-ea"/>
                <a:cs typeface="+mn-cs"/>
              </a:rPr>
              <a:t>la </a:t>
            </a:r>
            <a:r>
              <a:rPr lang="fr-FR" sz="1600" dirty="0" smtClean="0">
                <a:ea typeface="+mn-ea"/>
                <a:cs typeface="+mn-cs"/>
              </a:rPr>
              <a:t>baisse de la valeur de l’herbe pâturée.</a:t>
            </a:r>
            <a:endParaRPr lang="fr-FR" sz="1600" dirty="0">
              <a:ea typeface="+mn-ea"/>
              <a:cs typeface="+mn-cs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3" t="10025" r="19232" b="7434"/>
          <a:stretch/>
        </p:blipFill>
        <p:spPr bwMode="auto">
          <a:xfrm>
            <a:off x="717" y="1730441"/>
            <a:ext cx="4471614" cy="4416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004048" y="5171708"/>
            <a:ext cx="3888432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Corrélation pour chaque étage de végétation entre la composition en protéines brutes (CP = </a:t>
            </a:r>
            <a:r>
              <a:rPr lang="fr-FR" sz="1600" b="1" dirty="0" err="1" smtClean="0"/>
              <a:t>Crude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Protein</a:t>
            </a:r>
            <a:r>
              <a:rPr lang="fr-FR" sz="1600" b="1" dirty="0" smtClean="0"/>
              <a:t>) et en glucides (TSC = Total Soluble Carbohydrates)</a:t>
            </a:r>
            <a:endParaRPr lang="fr-FR" sz="1600" dirty="0" smtClean="0"/>
          </a:p>
          <a:p>
            <a:r>
              <a:rPr lang="fr-FR" sz="1600" dirty="0" smtClean="0"/>
              <a:t>(INRA, Delagarde et al., 1995)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04157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sz="3600" kern="1200" dirty="0">
                <a:solidFill>
                  <a:srgbClr val="009139"/>
                </a:solidFill>
              </a:rPr>
              <a:t>Un compromis à trouver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196753"/>
            <a:ext cx="8856984" cy="1656184"/>
          </a:xfrm>
        </p:spPr>
        <p:txBody>
          <a:bodyPr/>
          <a:lstStyle/>
          <a:p>
            <a:pPr marL="4763" lvl="1" indent="0">
              <a:buNone/>
            </a:pPr>
            <a:r>
              <a:rPr lang="fr-FR" sz="1600" b="1" dirty="0" smtClean="0">
                <a:solidFill>
                  <a:srgbClr val="00B050"/>
                </a:solidFill>
              </a:rPr>
              <a:t>PLUS </a:t>
            </a:r>
            <a:r>
              <a:rPr lang="fr-FR" sz="1600" b="1" dirty="0">
                <a:solidFill>
                  <a:srgbClr val="00B050"/>
                </a:solidFill>
              </a:rPr>
              <a:t>LES </a:t>
            </a:r>
            <a:r>
              <a:rPr lang="fr-FR" sz="1600" b="1" dirty="0" smtClean="0">
                <a:solidFill>
                  <a:srgbClr val="00B050"/>
                </a:solidFill>
              </a:rPr>
              <a:t>QUANTITES </a:t>
            </a:r>
            <a:r>
              <a:rPr lang="fr-FR" sz="1600" b="1" dirty="0">
                <a:solidFill>
                  <a:srgbClr val="00B050"/>
                </a:solidFill>
              </a:rPr>
              <a:t>D’HERBE OFFERTE SONT ELEVEES, </a:t>
            </a:r>
            <a:r>
              <a:rPr lang="fr-FR" sz="1600" b="1" dirty="0" smtClean="0">
                <a:solidFill>
                  <a:srgbClr val="00B050"/>
                </a:solidFill>
              </a:rPr>
              <a:t>PLUS </a:t>
            </a:r>
            <a:r>
              <a:rPr lang="fr-FR" sz="1600" b="1" dirty="0">
                <a:solidFill>
                  <a:srgbClr val="00B050"/>
                </a:solidFill>
              </a:rPr>
              <a:t>L’ANIMAL EN CONSOMME, </a:t>
            </a:r>
            <a:r>
              <a:rPr lang="fr-FR" sz="1600" b="1" dirty="0" smtClean="0">
                <a:solidFill>
                  <a:srgbClr val="00B050"/>
                </a:solidFill>
              </a:rPr>
              <a:t>MAIS </a:t>
            </a:r>
            <a:r>
              <a:rPr lang="fr-FR" sz="1600" b="1" dirty="0">
                <a:solidFill>
                  <a:srgbClr val="00B050"/>
                </a:solidFill>
              </a:rPr>
              <a:t>PLUS LES </a:t>
            </a:r>
            <a:r>
              <a:rPr lang="fr-FR" sz="1600" b="1" dirty="0" smtClean="0">
                <a:solidFill>
                  <a:srgbClr val="00B050"/>
                </a:solidFill>
              </a:rPr>
              <a:t>QUANTITES CONSOMMEES/HA </a:t>
            </a:r>
            <a:r>
              <a:rPr lang="fr-FR" sz="1600" b="1" dirty="0">
                <a:solidFill>
                  <a:srgbClr val="00B050"/>
                </a:solidFill>
              </a:rPr>
              <a:t>DIMINUENT. </a:t>
            </a:r>
          </a:p>
          <a:p>
            <a:pPr marL="285750" lvl="1"/>
            <a:r>
              <a:rPr lang="fr-FR" sz="1600" dirty="0" smtClean="0"/>
              <a:t>Pour maximiser les </a:t>
            </a:r>
            <a:r>
              <a:rPr lang="fr-FR" sz="1600" dirty="0"/>
              <a:t>quantités </a:t>
            </a:r>
            <a:r>
              <a:rPr lang="fr-FR" sz="1600" dirty="0" smtClean="0"/>
              <a:t>ingérées/animal/jour, on ne peut pas obliger </a:t>
            </a:r>
            <a:r>
              <a:rPr lang="fr-FR" sz="1600" dirty="0"/>
              <a:t>l’animal à consommer les gaines des graminées. </a:t>
            </a:r>
          </a:p>
          <a:p>
            <a:pPr marL="285750" lvl="1"/>
            <a:r>
              <a:rPr lang="fr-FR" sz="1600" dirty="0"/>
              <a:t>A l’inverse, </a:t>
            </a:r>
            <a:r>
              <a:rPr lang="fr-FR" sz="1600" dirty="0" smtClean="0"/>
              <a:t>pour maximiser les </a:t>
            </a:r>
            <a:r>
              <a:rPr lang="fr-FR" sz="1600" dirty="0"/>
              <a:t>quantités </a:t>
            </a:r>
            <a:r>
              <a:rPr lang="fr-FR" sz="1600" dirty="0" smtClean="0"/>
              <a:t>ingérées/ha, on doit faire pâturer plus ras.</a:t>
            </a:r>
            <a:endParaRPr lang="fr-FR" sz="16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" t="2333" r="6394" b="54738"/>
          <a:stretch/>
        </p:blipFill>
        <p:spPr bwMode="auto">
          <a:xfrm>
            <a:off x="251520" y="2924944"/>
            <a:ext cx="8248951" cy="2664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297379" y="5517232"/>
            <a:ext cx="8667109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Selon la hauteur en entrée de parcelle, effet d’une variation du temps de séjour sur </a:t>
            </a:r>
          </a:p>
          <a:p>
            <a:r>
              <a:rPr lang="fr-FR" sz="1600" b="1" dirty="0" smtClean="0"/>
              <a:t>a) la hauteur en sortie de parcelle, b) la proportion de capacité d’ingestion couverte et c) la quantité d’herbe ingérée par ha </a:t>
            </a:r>
            <a:r>
              <a:rPr lang="fr-FR" sz="1600" dirty="0" smtClean="0"/>
              <a:t>pour un troupeau de vaches laitières</a:t>
            </a:r>
          </a:p>
          <a:p>
            <a:r>
              <a:rPr lang="fr-FR" sz="1600" dirty="0" smtClean="0"/>
              <a:t>(simulation, INRA, Delagarde, 2009)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0126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sz="3600" kern="1200" dirty="0">
                <a:solidFill>
                  <a:srgbClr val="009139"/>
                </a:solidFill>
              </a:rPr>
              <a:t>Un compromis à trouver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63" lvl="1" indent="0">
              <a:buNone/>
            </a:pPr>
            <a:r>
              <a:rPr lang="fr-FR" sz="2400" dirty="0">
                <a:solidFill>
                  <a:srgbClr val="009139"/>
                </a:solidFill>
                <a:ea typeface="+mn-ea"/>
                <a:cs typeface="+mn-cs"/>
              </a:rPr>
              <a:t>Compromis = </a:t>
            </a:r>
            <a:r>
              <a:rPr lang="fr-FR" sz="2000" dirty="0">
                <a:solidFill>
                  <a:srgbClr val="009139"/>
                </a:solidFill>
                <a:ea typeface="+mn-ea"/>
                <a:cs typeface="+mn-cs"/>
              </a:rPr>
              <a:t>hauteur sortie par rapport à </a:t>
            </a:r>
            <a:r>
              <a:rPr lang="fr-FR" sz="2000" dirty="0" smtClean="0">
                <a:solidFill>
                  <a:srgbClr val="009139"/>
                </a:solidFill>
                <a:ea typeface="+mn-ea"/>
                <a:cs typeface="+mn-cs"/>
              </a:rPr>
              <a:t>hauteur entrée</a:t>
            </a:r>
            <a:r>
              <a:rPr lang="fr-FR" sz="2400" dirty="0" smtClean="0">
                <a:solidFill>
                  <a:srgbClr val="009139"/>
                </a:solidFill>
                <a:ea typeface="+mn-ea"/>
                <a:cs typeface="+mn-cs"/>
              </a:rPr>
              <a:t> </a:t>
            </a:r>
            <a:endParaRPr lang="fr-FR" dirty="0">
              <a:ea typeface="+mn-ea"/>
              <a:cs typeface="+mn-cs"/>
            </a:endParaRPr>
          </a:p>
          <a:p>
            <a:pPr marL="4763" lvl="1" indent="0">
              <a:buNone/>
            </a:pPr>
            <a:endParaRPr lang="fr-FR" i="1" dirty="0" smtClean="0">
              <a:ea typeface="+mn-ea"/>
              <a:cs typeface="+mn-cs"/>
            </a:endParaRPr>
          </a:p>
          <a:p>
            <a:pPr marL="4763" lvl="1" indent="0">
              <a:buNone/>
            </a:pPr>
            <a:r>
              <a:rPr lang="fr-FR" i="1" dirty="0" smtClean="0"/>
              <a:t>Sachant </a:t>
            </a:r>
            <a:r>
              <a:rPr lang="fr-FR" i="1" dirty="0"/>
              <a:t>que la hauteur entrée influence la hauteur des </a:t>
            </a:r>
            <a:r>
              <a:rPr lang="fr-FR" i="1" dirty="0" smtClean="0"/>
              <a:t>gaines </a:t>
            </a:r>
            <a:r>
              <a:rPr lang="fr-FR" i="1" dirty="0"/>
              <a:t>des graminées</a:t>
            </a:r>
            <a:r>
              <a:rPr lang="fr-FR" i="1" dirty="0" smtClean="0"/>
              <a:t>.</a:t>
            </a:r>
          </a:p>
          <a:p>
            <a:pPr marL="4763" lvl="1" indent="0">
              <a:buNone/>
            </a:pPr>
            <a:endParaRPr lang="fr-FR" i="1" dirty="0" smtClean="0"/>
          </a:p>
          <a:p>
            <a:pPr marL="457200" lvl="1" indent="0">
              <a:buNone/>
            </a:pPr>
            <a:endParaRPr lang="fr-FR" sz="1000" dirty="0"/>
          </a:p>
          <a:p>
            <a:pPr marL="457200" lvl="1" indent="0">
              <a:buNone/>
            </a:pPr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Pâturage sévère = hauteur sortie &lt; 40% de la hauteur entrée : on limite les quantités ingérées/animal/jour, par réduction de la vitesse d’ingestion et de la taille des bouchées</a:t>
            </a:r>
            <a:r>
              <a:rPr lang="fr-F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457200" lvl="1" indent="0">
              <a:buNone/>
            </a:pPr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r>
              <a:rPr lang="fr-FR" dirty="0">
                <a:solidFill>
                  <a:srgbClr val="D60093"/>
                </a:solidFill>
              </a:rPr>
              <a:t>Pâturage laxiste = hauteur sortie &gt; 50% de la hauteur entrée : on maximise l’</a:t>
            </a:r>
            <a:r>
              <a:rPr lang="fr-FR" dirty="0" err="1">
                <a:solidFill>
                  <a:srgbClr val="D60093"/>
                </a:solidFill>
              </a:rPr>
              <a:t>ingest</a:t>
            </a:r>
            <a:r>
              <a:rPr lang="fr-FR" dirty="0">
                <a:solidFill>
                  <a:srgbClr val="D60093"/>
                </a:solidFill>
              </a:rPr>
              <a:t>°/animal d’une herbe essentiellement feuillue, au détriment de la valorisation/ha</a:t>
            </a:r>
            <a:r>
              <a:rPr lang="fr-FR" dirty="0" smtClean="0">
                <a:solidFill>
                  <a:srgbClr val="D60093"/>
                </a:solidFill>
              </a:rPr>
              <a:t>.</a:t>
            </a:r>
          </a:p>
          <a:p>
            <a:pPr marL="457200" lvl="1" indent="0">
              <a:buNone/>
            </a:pPr>
            <a:endParaRPr lang="fr-FR" sz="1000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083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sz="3600" kern="1200" dirty="0">
                <a:solidFill>
                  <a:srgbClr val="009139"/>
                </a:solidFill>
              </a:rPr>
              <a:t>Ingestion des vaches laitières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2"/>
          <a:stretch/>
        </p:blipFill>
        <p:spPr bwMode="auto">
          <a:xfrm>
            <a:off x="107504" y="2636912"/>
            <a:ext cx="5747977" cy="3960441"/>
          </a:xfrm>
          <a:prstGeom prst="rect">
            <a:avLst/>
          </a:prstGeom>
          <a:noFill/>
          <a:ln w="19050">
            <a:solidFill>
              <a:srgbClr val="FF7C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867035" y="4473694"/>
            <a:ext cx="3241469" cy="2123658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Relation entre la quantité d’herbe offerte, la quantité d’herbe ingérée et le taux d’utilisation de l’herbe chez la vache laitière en pâturage tournant ou rationné.</a:t>
            </a:r>
          </a:p>
          <a:p>
            <a:r>
              <a:rPr lang="fr-FR" sz="1600" dirty="0" smtClean="0"/>
              <a:t>(revue de la littérature, INRA, Delagarde, 2001)</a:t>
            </a:r>
            <a:endParaRPr lang="fr-FR" sz="1600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179512" y="1196752"/>
            <a:ext cx="6408712" cy="1347369"/>
          </a:xfrm>
        </p:spPr>
        <p:txBody>
          <a:bodyPr/>
          <a:lstStyle/>
          <a:p>
            <a:pPr marL="4763" lvl="1" indent="0">
              <a:buNone/>
            </a:pPr>
            <a:r>
              <a:rPr lang="fr-FR" sz="1600" dirty="0" smtClean="0"/>
              <a:t>Si </a:t>
            </a:r>
            <a:r>
              <a:rPr lang="fr-FR" sz="1600" dirty="0"/>
              <a:t>on augmente la quantité d’herbe offerte de 4 </a:t>
            </a:r>
            <a:r>
              <a:rPr lang="fr-FR" sz="1600" dirty="0" smtClean="0"/>
              <a:t>kg MS/jour</a:t>
            </a:r>
          </a:p>
          <a:p>
            <a:pPr marL="290513" lvl="1">
              <a:buFont typeface="Symbol" pitchFamily="18" charset="2"/>
              <a:buChar char="Þ"/>
            </a:pPr>
            <a:r>
              <a:rPr lang="fr-FR" sz="1600" dirty="0" smtClean="0"/>
              <a:t>+ 1 kg MS herbe ingérée au pâturage / jour</a:t>
            </a:r>
          </a:p>
          <a:p>
            <a:pPr marL="290513" lvl="1">
              <a:buFont typeface="Symbol" pitchFamily="18" charset="2"/>
              <a:buChar char="Þ"/>
            </a:pPr>
            <a:r>
              <a:rPr lang="fr-FR" sz="1600" dirty="0"/>
              <a:t>+ 1 kg lait produit /jour </a:t>
            </a:r>
          </a:p>
          <a:p>
            <a:pPr marL="290513" lvl="1">
              <a:buFont typeface="Symbol" pitchFamily="18" charset="2"/>
              <a:buChar char="Þ"/>
            </a:pPr>
            <a:r>
              <a:rPr lang="fr-FR" sz="1600" dirty="0" smtClean="0"/>
              <a:t>augmente hauteur des refus de 6 à 7 mm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 bwMode="auto">
          <a:xfrm>
            <a:off x="5867035" y="2564904"/>
            <a:ext cx="3227770" cy="1793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913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fr-FR" sz="1800" dirty="0">
                <a:solidFill>
                  <a:schemeClr val="tx1"/>
                </a:solidFill>
              </a:rPr>
              <a:t>L</a:t>
            </a:r>
            <a:r>
              <a:rPr lang="fr-FR" sz="1800" dirty="0" smtClean="0">
                <a:solidFill>
                  <a:schemeClr val="tx1"/>
                </a:solidFill>
              </a:rPr>
              <a:t>’ingestion plafonne à partir de 14-16 kg MS/vache/jour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 flipH="1">
            <a:off x="3491880" y="2924944"/>
            <a:ext cx="2448274" cy="1001141"/>
          </a:xfrm>
          <a:prstGeom prst="straightConnector1">
            <a:avLst/>
          </a:prstGeom>
          <a:ln w="1905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2577510" y="3926085"/>
            <a:ext cx="1152128" cy="432048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12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9208" y="274638"/>
            <a:ext cx="8435280" cy="77809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sz="3600" kern="1200" dirty="0">
                <a:solidFill>
                  <a:srgbClr val="009139"/>
                </a:solidFill>
              </a:rPr>
              <a:t>Un compromis à trouver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412776"/>
            <a:ext cx="8568952" cy="2592288"/>
          </a:xfrm>
        </p:spPr>
        <p:txBody>
          <a:bodyPr/>
          <a:lstStyle/>
          <a:p>
            <a:r>
              <a:rPr lang="fr-FR" sz="2000" dirty="0" smtClean="0"/>
              <a:t>Plus il y a d’herbe offerte, plus les animaux ingèrent de la MS</a:t>
            </a:r>
          </a:p>
          <a:p>
            <a:pPr marL="457200" lvl="1" indent="0">
              <a:buNone/>
            </a:pPr>
            <a:r>
              <a:rPr lang="fr-FR" dirty="0" smtClean="0"/>
              <a:t>+ 0.2 à 0.3 kg MS herbe ingérée/kg MS d’herbe offerte au-dessus de 5 cm de hauteur d’herbe</a:t>
            </a:r>
          </a:p>
          <a:p>
            <a:pPr lvl="1"/>
            <a:endParaRPr lang="fr-FR" dirty="0" smtClean="0"/>
          </a:p>
          <a:p>
            <a:r>
              <a:rPr lang="fr-FR" sz="2000" dirty="0" smtClean="0"/>
              <a:t>Augmenter le chargement </a:t>
            </a:r>
            <a:r>
              <a:rPr lang="fr-FR" sz="2000" dirty="0"/>
              <a:t>de 1 vache/ha </a:t>
            </a:r>
            <a:endParaRPr lang="fr-FR" sz="2000" dirty="0" smtClean="0"/>
          </a:p>
          <a:p>
            <a:pPr lvl="1">
              <a:buFont typeface="Symbol" pitchFamily="18" charset="2"/>
              <a:buChar char=""/>
            </a:pPr>
            <a:r>
              <a:rPr lang="fr-FR" sz="2000" dirty="0">
                <a:solidFill>
                  <a:srgbClr val="009139"/>
                </a:solidFill>
                <a:ea typeface="+mn-ea"/>
                <a:cs typeface="+mn-cs"/>
              </a:rPr>
              <a:t>- 7% de </a:t>
            </a:r>
            <a:r>
              <a:rPr lang="fr-FR" sz="2000" dirty="0" smtClean="0">
                <a:solidFill>
                  <a:srgbClr val="009139"/>
                </a:solidFill>
                <a:ea typeface="+mn-ea"/>
                <a:cs typeface="+mn-cs"/>
              </a:rPr>
              <a:t>lait/vache/j</a:t>
            </a:r>
            <a:endParaRPr lang="fr-FR" sz="2000" dirty="0">
              <a:solidFill>
                <a:srgbClr val="009139"/>
              </a:solidFill>
              <a:ea typeface="+mn-ea"/>
              <a:cs typeface="+mn-cs"/>
            </a:endParaRPr>
          </a:p>
          <a:p>
            <a:pPr lvl="1">
              <a:buFont typeface="Symbol" pitchFamily="18" charset="2"/>
              <a:buChar char=""/>
            </a:pPr>
            <a:r>
              <a:rPr lang="fr-FR" sz="2000" dirty="0" smtClean="0">
                <a:solidFill>
                  <a:srgbClr val="009139"/>
                </a:solidFill>
                <a:ea typeface="+mn-ea"/>
                <a:cs typeface="+mn-cs"/>
              </a:rPr>
              <a:t>+ </a:t>
            </a:r>
            <a:r>
              <a:rPr lang="fr-FR" sz="2000" dirty="0">
                <a:solidFill>
                  <a:srgbClr val="009139"/>
                </a:solidFill>
                <a:ea typeface="+mn-ea"/>
                <a:cs typeface="+mn-cs"/>
              </a:rPr>
              <a:t>20% </a:t>
            </a:r>
            <a:r>
              <a:rPr lang="fr-FR" sz="2000" dirty="0" smtClean="0">
                <a:solidFill>
                  <a:srgbClr val="009139"/>
                </a:solidFill>
                <a:ea typeface="+mn-ea"/>
                <a:cs typeface="+mn-cs"/>
              </a:rPr>
              <a:t>de lait/ha.</a:t>
            </a:r>
            <a:endParaRPr lang="fr-FR" sz="2000" dirty="0">
              <a:solidFill>
                <a:srgbClr val="009139"/>
              </a:solidFill>
              <a:ea typeface="+mn-ea"/>
              <a:cs typeface="+mn-cs"/>
            </a:endParaRPr>
          </a:p>
          <a:p>
            <a:pPr lvl="1">
              <a:buFont typeface="Symbol" pitchFamily="18" charset="2"/>
              <a:buChar char=""/>
            </a:pPr>
            <a:endParaRPr lang="fr-FR" sz="2000" dirty="0" smtClean="0">
              <a:solidFill>
                <a:srgbClr val="009139"/>
              </a:solidFill>
              <a:ea typeface="+mn-ea"/>
              <a:cs typeface="+mn-cs"/>
            </a:endParaRPr>
          </a:p>
          <a:p>
            <a:pPr marL="712788" lvl="0" indent="0">
              <a:buNone/>
            </a:pPr>
            <a:endParaRPr lang="fr-FR" sz="2000" dirty="0" smtClean="0"/>
          </a:p>
          <a:p>
            <a:pPr marL="712788" lvl="0" indent="0">
              <a:buNone/>
            </a:pPr>
            <a:endParaRPr lang="fr-FR" sz="2000" dirty="0"/>
          </a:p>
        </p:txBody>
      </p:sp>
      <p:sp>
        <p:nvSpPr>
          <p:cNvPr id="5" name="Flèche courbée vers la droite 4"/>
          <p:cNvSpPr/>
          <p:nvPr/>
        </p:nvSpPr>
        <p:spPr>
          <a:xfrm>
            <a:off x="323528" y="4005064"/>
            <a:ext cx="576064" cy="936104"/>
          </a:xfrm>
          <a:prstGeom prst="curvedRightArrow">
            <a:avLst>
              <a:gd name="adj1" fmla="val 25000"/>
              <a:gd name="adj2" fmla="val 58312"/>
              <a:gd name="adj3" fmla="val 25000"/>
            </a:avLst>
          </a:prstGeom>
          <a:solidFill>
            <a:srgbClr val="E40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28192" y="4329100"/>
            <a:ext cx="7892280" cy="1015663"/>
          </a:xfrm>
          <a:prstGeom prst="rect">
            <a:avLst/>
          </a:prstGeom>
          <a:solidFill>
            <a:srgbClr val="E40E4B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La variation de production laitière/ha </a:t>
            </a:r>
            <a:endParaRPr lang="fr-FR" sz="2000" dirty="0" smtClean="0"/>
          </a:p>
          <a:p>
            <a:pPr algn="ctr"/>
            <a:r>
              <a:rPr lang="fr-FR" sz="2000" dirty="0" smtClean="0"/>
              <a:t>est </a:t>
            </a:r>
            <a:r>
              <a:rPr lang="fr-FR" sz="2000" b="1" dirty="0" smtClean="0"/>
              <a:t>8 </a:t>
            </a:r>
            <a:r>
              <a:rPr lang="fr-FR" sz="2000" b="1" dirty="0"/>
              <a:t>fois plus importante</a:t>
            </a:r>
            <a:r>
              <a:rPr lang="fr-FR" sz="2000" dirty="0"/>
              <a:t> </a:t>
            </a:r>
            <a:endParaRPr lang="fr-FR" sz="2000" dirty="0" smtClean="0"/>
          </a:p>
          <a:p>
            <a:pPr algn="ctr"/>
            <a:r>
              <a:rPr lang="fr-FR" sz="2000" dirty="0" smtClean="0"/>
              <a:t>que </a:t>
            </a:r>
            <a:r>
              <a:rPr lang="fr-FR" sz="2000" dirty="0"/>
              <a:t>la variation de production laitière/vache</a:t>
            </a:r>
          </a:p>
        </p:txBody>
      </p:sp>
    </p:spTree>
    <p:extLst>
      <p:ext uri="{BB962C8B-B14F-4D97-AF65-F5344CB8AC3E}">
        <p14:creationId xmlns:p14="http://schemas.microsoft.com/office/powerpoint/2010/main" val="30546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sz="3600" kern="1200" dirty="0">
                <a:solidFill>
                  <a:srgbClr val="009139"/>
                </a:solidFill>
              </a:rPr>
              <a:t>Un compromis à trouver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lvl="0"/>
            <a:r>
              <a:rPr lang="fr-FR" sz="2000" dirty="0"/>
              <a:t>Maximiser les performances individuelles est inefficace pour maximiser la valorisation d’herbe/ha au pâturage et la production laitière/ha.</a:t>
            </a:r>
          </a:p>
          <a:p>
            <a:pPr marL="360363" lvl="1" indent="0">
              <a:buNone/>
            </a:pPr>
            <a:r>
              <a:rPr lang="fr-FR" dirty="0" smtClean="0"/>
              <a:t>35 kg </a:t>
            </a:r>
            <a:r>
              <a:rPr lang="fr-FR" dirty="0"/>
              <a:t>lait/vache au pâturage sur </a:t>
            </a:r>
            <a:r>
              <a:rPr lang="fr-FR" dirty="0" smtClean="0"/>
              <a:t>d’excellentes </a:t>
            </a:r>
            <a:r>
              <a:rPr lang="fr-FR" dirty="0"/>
              <a:t>prairies </a:t>
            </a:r>
            <a:r>
              <a:rPr lang="fr-FR" dirty="0" smtClean="0"/>
              <a:t>: </a:t>
            </a:r>
          </a:p>
          <a:p>
            <a:pPr marL="360363" lvl="1" indent="0">
              <a:buNone/>
            </a:pPr>
            <a:r>
              <a:rPr lang="fr-FR" dirty="0" smtClean="0"/>
              <a:t>possible </a:t>
            </a:r>
            <a:r>
              <a:rPr lang="fr-FR" dirty="0"/>
              <a:t>avec une gestion libérale </a:t>
            </a:r>
            <a:r>
              <a:rPr lang="fr-FR" dirty="0" smtClean="0"/>
              <a:t>=&gt; pâturage inefficient</a:t>
            </a:r>
          </a:p>
          <a:p>
            <a:pPr marL="360363" lvl="1" indent="0">
              <a:buNone/>
            </a:pPr>
            <a:endParaRPr lang="fr-FR" dirty="0"/>
          </a:p>
          <a:p>
            <a:pPr marL="1439863" lvl="0"/>
            <a:r>
              <a:rPr lang="fr-FR" sz="2000" dirty="0" smtClean="0"/>
              <a:t>Gestion </a:t>
            </a:r>
            <a:r>
              <a:rPr lang="fr-FR" sz="2000" dirty="0"/>
              <a:t>libérale du pâturage en </a:t>
            </a:r>
            <a:r>
              <a:rPr lang="fr-FR" sz="2000" b="1" dirty="0">
                <a:solidFill>
                  <a:srgbClr val="E40E4B"/>
                </a:solidFill>
              </a:rPr>
              <a:t>début de saison </a:t>
            </a:r>
            <a:r>
              <a:rPr lang="fr-FR" sz="2000" dirty="0"/>
              <a:t>pour maximiser la </a:t>
            </a:r>
            <a:r>
              <a:rPr lang="fr-FR" sz="2000" dirty="0" err="1"/>
              <a:t>prod</a:t>
            </a:r>
            <a:r>
              <a:rPr lang="fr-FR" sz="2000" dirty="0"/>
              <a:t>°/vache </a:t>
            </a:r>
            <a:endParaRPr lang="fr-FR" sz="2000" dirty="0" smtClean="0"/>
          </a:p>
          <a:p>
            <a:pPr marL="1978025" lvl="0">
              <a:buFont typeface="Symbol"/>
              <a:buChar char="Þ"/>
            </a:pPr>
            <a:r>
              <a:rPr lang="fr-FR" sz="2000" dirty="0" smtClean="0">
                <a:solidFill>
                  <a:schemeClr val="tx1"/>
                </a:solidFill>
              </a:rPr>
              <a:t>détérioration </a:t>
            </a:r>
            <a:r>
              <a:rPr lang="fr-FR" sz="2000" dirty="0">
                <a:solidFill>
                  <a:schemeClr val="tx1"/>
                </a:solidFill>
              </a:rPr>
              <a:t>de la qualité des prairies </a:t>
            </a:r>
            <a:endParaRPr lang="fr-FR" sz="2000" dirty="0" smtClean="0">
              <a:solidFill>
                <a:schemeClr val="tx1"/>
              </a:solidFill>
            </a:endParaRPr>
          </a:p>
          <a:p>
            <a:pPr marL="1978025" lvl="0">
              <a:buFont typeface="Symbol"/>
              <a:buChar char="Þ"/>
            </a:pPr>
            <a:r>
              <a:rPr lang="fr-FR" sz="2000" dirty="0" smtClean="0">
                <a:solidFill>
                  <a:schemeClr val="tx1"/>
                </a:solidFill>
              </a:rPr>
              <a:t>puis diminution </a:t>
            </a:r>
            <a:r>
              <a:rPr lang="fr-FR" sz="2000" dirty="0">
                <a:solidFill>
                  <a:schemeClr val="tx1"/>
                </a:solidFill>
              </a:rPr>
              <a:t>de </a:t>
            </a:r>
            <a:r>
              <a:rPr lang="fr-FR" sz="2000" dirty="0" err="1">
                <a:solidFill>
                  <a:schemeClr val="tx1"/>
                </a:solidFill>
              </a:rPr>
              <a:t>prod</a:t>
            </a:r>
            <a:r>
              <a:rPr lang="fr-FR" sz="2000" dirty="0">
                <a:solidFill>
                  <a:schemeClr val="tx1"/>
                </a:solidFill>
              </a:rPr>
              <a:t>°/vache</a:t>
            </a:r>
            <a:r>
              <a:rPr lang="fr-FR" sz="2000" dirty="0" smtClean="0">
                <a:solidFill>
                  <a:schemeClr val="tx1"/>
                </a:solidFill>
              </a:rPr>
              <a:t>.</a:t>
            </a:r>
          </a:p>
          <a:p>
            <a:pPr marL="355600" lvl="0" indent="0">
              <a:buNone/>
            </a:pP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24578" name="Picture 2" descr="C:\Users\bracheta49d\AppData\Local\Microsoft\Windows\Temporary Internet Files\Content.IE5\O0LG9F4U\600px-Panneau_attention.svg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48" y="3501008"/>
            <a:ext cx="956489" cy="7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78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sz="2800" kern="1200" dirty="0">
                <a:solidFill>
                  <a:srgbClr val="009139"/>
                </a:solidFill>
              </a:rPr>
              <a:t>Ne pas couvrir toute la capacité </a:t>
            </a:r>
            <a:br>
              <a:rPr lang="fr-FR" sz="2800" kern="1200" dirty="0">
                <a:solidFill>
                  <a:srgbClr val="009139"/>
                </a:solidFill>
              </a:rPr>
            </a:br>
            <a:r>
              <a:rPr lang="fr-FR" sz="2800" kern="1200" dirty="0">
                <a:solidFill>
                  <a:srgbClr val="009139"/>
                </a:solidFill>
              </a:rPr>
              <a:t>d’ingestion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484784"/>
            <a:ext cx="8435280" cy="2016224"/>
          </a:xfrm>
        </p:spPr>
        <p:txBody>
          <a:bodyPr/>
          <a:lstStyle/>
          <a:p>
            <a:pPr lvl="0"/>
            <a:r>
              <a:rPr lang="fr-FR" sz="2000" dirty="0" smtClean="0"/>
              <a:t>Gestion efficace de l’herbe en lait :</a:t>
            </a:r>
          </a:p>
          <a:p>
            <a:pPr lvl="1"/>
            <a:r>
              <a:rPr lang="fr-FR" b="1" dirty="0" smtClean="0">
                <a:solidFill>
                  <a:srgbClr val="E40E4B"/>
                </a:solidFill>
              </a:rPr>
              <a:t>Ne couvrir que 90-92</a:t>
            </a:r>
            <a:r>
              <a:rPr lang="fr-FR" b="1" dirty="0">
                <a:solidFill>
                  <a:srgbClr val="E40E4B"/>
                </a:solidFill>
              </a:rPr>
              <a:t>% de </a:t>
            </a:r>
            <a:r>
              <a:rPr lang="fr-FR" b="1" dirty="0" smtClean="0">
                <a:solidFill>
                  <a:srgbClr val="E40E4B"/>
                </a:solidFill>
              </a:rPr>
              <a:t>la capacité d’ingestion </a:t>
            </a:r>
            <a:r>
              <a:rPr lang="fr-FR" dirty="0" smtClean="0"/>
              <a:t>des vaches</a:t>
            </a:r>
          </a:p>
          <a:p>
            <a:pPr lvl="1"/>
            <a:r>
              <a:rPr lang="fr-FR" dirty="0" smtClean="0"/>
              <a:t>Herbe de qualité avec une densité énergétique élevée.</a:t>
            </a:r>
          </a:p>
          <a:p>
            <a:pPr lvl="1"/>
            <a:r>
              <a:rPr lang="fr-FR" dirty="0" smtClean="0"/>
              <a:t>Compenser par l’apport </a:t>
            </a:r>
            <a:r>
              <a:rPr lang="fr-FR" dirty="0"/>
              <a:t>de concentré au </a:t>
            </a:r>
            <a:r>
              <a:rPr lang="fr-FR" dirty="0" smtClean="0"/>
              <a:t>pâturage pour les hautes productrices.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r>
              <a:rPr lang="fr-FR" dirty="0" smtClean="0"/>
              <a:t>Les </a:t>
            </a:r>
            <a:r>
              <a:rPr lang="fr-FR" dirty="0"/>
              <a:t>VL peuvent atteindre </a:t>
            </a:r>
            <a:r>
              <a:rPr lang="fr-FR" dirty="0" smtClean="0"/>
              <a:t>leur potentiel de production au pâturage </a:t>
            </a:r>
            <a:r>
              <a:rPr lang="fr-FR" dirty="0"/>
              <a:t>dans de nombreuses situations, particulièrement en 2</a:t>
            </a:r>
            <a:r>
              <a:rPr lang="fr-FR" baseline="30000" dirty="0"/>
              <a:t>ème</a:t>
            </a:r>
            <a:r>
              <a:rPr lang="fr-FR" dirty="0"/>
              <a:t> moitié de lactation sur des bonnes prairies.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501726"/>
              </p:ext>
            </p:extLst>
          </p:nvPr>
        </p:nvGraphicFramePr>
        <p:xfrm>
          <a:off x="251520" y="3877424"/>
          <a:ext cx="8568952" cy="77571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64901"/>
                <a:gridCol w="1754753"/>
                <a:gridCol w="1754753"/>
                <a:gridCol w="1754753"/>
                <a:gridCol w="1539792"/>
              </a:tblGrid>
              <a:tr h="288032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</a:rPr>
                        <a:t>Ordre de grandeur de la densité énergétique (DE) d’un fourrage vert (en UFL/UEL)</a:t>
                      </a:r>
                      <a:endParaRPr lang="fr-FR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7C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excellent</a:t>
                      </a:r>
                      <a:endParaRPr lang="fr-F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bon</a:t>
                      </a:r>
                      <a:endParaRPr lang="fr-F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moyen</a:t>
                      </a:r>
                      <a:endParaRPr lang="fr-F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faible</a:t>
                      </a:r>
                      <a:endParaRPr lang="fr-F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très faible</a:t>
                      </a:r>
                      <a:endParaRPr lang="fr-F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7C8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1.1</a:t>
                      </a:r>
                      <a:endParaRPr lang="fr-F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1</a:t>
                      </a:r>
                      <a:endParaRPr lang="fr-F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0.9</a:t>
                      </a:r>
                      <a:endParaRPr lang="fr-F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0.8</a:t>
                      </a:r>
                      <a:endParaRPr lang="fr-F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0.7</a:t>
                      </a:r>
                      <a:endParaRPr lang="fr-F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7C8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64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sz="2800" kern="1200" dirty="0">
                <a:solidFill>
                  <a:srgbClr val="009139"/>
                </a:solidFill>
              </a:rPr>
              <a:t>Ne pas couvrir toute la capacité </a:t>
            </a:r>
            <a:br>
              <a:rPr lang="fr-FR" sz="2800" kern="1200" dirty="0">
                <a:solidFill>
                  <a:srgbClr val="009139"/>
                </a:solidFill>
              </a:rPr>
            </a:br>
            <a:r>
              <a:rPr lang="fr-FR" sz="2800" kern="1200" dirty="0">
                <a:solidFill>
                  <a:srgbClr val="009139"/>
                </a:solidFill>
              </a:rPr>
              <a:t>d’ingestion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9938" y="1216341"/>
            <a:ext cx="8673550" cy="5453019"/>
          </a:xfrm>
          <a:solidFill>
            <a:schemeClr val="bg1"/>
          </a:solidFill>
        </p:spPr>
        <p:txBody>
          <a:bodyPr/>
          <a:lstStyle/>
          <a:p>
            <a:pPr marL="0" lvl="1" indent="0">
              <a:buNone/>
            </a:pPr>
            <a:r>
              <a:rPr lang="fr-FR" dirty="0" smtClean="0">
                <a:solidFill>
                  <a:srgbClr val="00B050"/>
                </a:solidFill>
              </a:rPr>
              <a:t>Hauteur </a:t>
            </a:r>
            <a:r>
              <a:rPr lang="fr-FR" dirty="0">
                <a:solidFill>
                  <a:srgbClr val="00B050"/>
                </a:solidFill>
              </a:rPr>
              <a:t>Sortie (HS) en proportion de la Hauteur Entrée (HE)  </a:t>
            </a:r>
            <a:r>
              <a:rPr lang="fr-FR" dirty="0"/>
              <a:t>= bon indicateur </a:t>
            </a:r>
            <a:r>
              <a:rPr lang="fr-FR" dirty="0" smtClean="0"/>
              <a:t>de l’herbe </a:t>
            </a:r>
            <a:r>
              <a:rPr lang="fr-FR" dirty="0"/>
              <a:t>offerte et de </a:t>
            </a:r>
            <a:r>
              <a:rPr lang="fr-FR" dirty="0" smtClean="0"/>
              <a:t>l’herbe </a:t>
            </a:r>
            <a:r>
              <a:rPr lang="fr-FR" dirty="0"/>
              <a:t>ingérée</a:t>
            </a:r>
            <a:r>
              <a:rPr lang="fr-FR" dirty="0" smtClean="0"/>
              <a:t>.</a:t>
            </a:r>
          </a:p>
          <a:p>
            <a:pPr marL="0" lvl="1" indent="0"/>
            <a:endParaRPr lang="fr-FR" dirty="0"/>
          </a:p>
          <a:p>
            <a:pPr marL="0" lvl="1" indent="0"/>
            <a:endParaRPr lang="fr-FR" dirty="0" smtClean="0"/>
          </a:p>
          <a:p>
            <a:pPr marL="0" lvl="1" indent="0"/>
            <a:endParaRPr lang="fr-FR" dirty="0" smtClean="0"/>
          </a:p>
          <a:p>
            <a:pPr marL="0" lvl="1" indent="0"/>
            <a:endParaRPr lang="fr-FR" dirty="0"/>
          </a:p>
          <a:p>
            <a:pPr marL="0" lvl="1" indent="0"/>
            <a:endParaRPr lang="fr-FR" dirty="0" smtClean="0"/>
          </a:p>
          <a:p>
            <a:pPr marL="0" lvl="1" indent="0"/>
            <a:endParaRPr lang="fr-FR" dirty="0"/>
          </a:p>
          <a:p>
            <a:pPr marL="0" lvl="1" indent="0"/>
            <a:endParaRPr lang="fr-FR" dirty="0" smtClean="0"/>
          </a:p>
          <a:p>
            <a:pPr marL="0" lvl="1" indent="0"/>
            <a:endParaRPr lang="fr-FR" sz="1000" dirty="0"/>
          </a:p>
          <a:p>
            <a:pPr marL="0" lvl="1" indent="0"/>
            <a:endParaRPr lang="fr-FR" dirty="0" smtClean="0"/>
          </a:p>
          <a:p>
            <a:pPr marL="0" lvl="1" indent="0">
              <a:buNone/>
            </a:pPr>
            <a:r>
              <a:rPr lang="fr-FR" dirty="0" smtClean="0">
                <a:solidFill>
                  <a:srgbClr val="00B050"/>
                </a:solidFill>
              </a:rPr>
              <a:t>On </a:t>
            </a:r>
            <a:r>
              <a:rPr lang="fr-FR" dirty="0">
                <a:solidFill>
                  <a:srgbClr val="00B050"/>
                </a:solidFill>
              </a:rPr>
              <a:t>ne vise pas les mêmes hauteurs à chaque </a:t>
            </a:r>
            <a:r>
              <a:rPr lang="fr-FR" dirty="0" smtClean="0">
                <a:solidFill>
                  <a:srgbClr val="00B050"/>
                </a:solidFill>
              </a:rPr>
              <a:t>période.</a:t>
            </a:r>
            <a:endParaRPr lang="fr-FR" dirty="0">
              <a:solidFill>
                <a:srgbClr val="00B050"/>
              </a:solidFill>
            </a:endParaRPr>
          </a:p>
          <a:p>
            <a:pPr marL="0" lvl="1" indent="0">
              <a:buNone/>
            </a:pPr>
            <a:r>
              <a:rPr lang="fr-FR" dirty="0" smtClean="0"/>
              <a:t>de </a:t>
            </a:r>
            <a:r>
              <a:rPr lang="fr-FR" dirty="0"/>
              <a:t>mars à juin, </a:t>
            </a:r>
            <a:r>
              <a:rPr lang="fr-FR" dirty="0" smtClean="0"/>
              <a:t>hauteur sortie </a:t>
            </a:r>
            <a:r>
              <a:rPr lang="fr-FR" dirty="0"/>
              <a:t>visée = mois de </a:t>
            </a:r>
            <a:r>
              <a:rPr lang="fr-FR" dirty="0" smtClean="0"/>
              <a:t>l’année </a:t>
            </a:r>
            <a:r>
              <a:rPr lang="fr-FR" sz="1600" i="1" dirty="0"/>
              <a:t>(</a:t>
            </a:r>
            <a:r>
              <a:rPr lang="fr-FR" sz="1600" i="1" dirty="0" smtClean="0"/>
              <a:t>3 cm </a:t>
            </a:r>
            <a:r>
              <a:rPr lang="fr-FR" sz="1600" i="1" dirty="0"/>
              <a:t>en </a:t>
            </a:r>
            <a:r>
              <a:rPr lang="fr-FR" sz="1600" i="1" dirty="0" smtClean="0"/>
              <a:t>mars…)</a:t>
            </a:r>
          </a:p>
          <a:p>
            <a:pPr marL="0" lvl="1" indent="0">
              <a:buNone/>
            </a:pPr>
            <a:endParaRPr lang="fr-FR" sz="1000" i="1" dirty="0" smtClean="0"/>
          </a:p>
          <a:p>
            <a:pPr marL="0" lvl="1" indent="0">
              <a:buNone/>
            </a:pPr>
            <a:r>
              <a:rPr lang="fr-FR" b="1" dirty="0" smtClean="0">
                <a:solidFill>
                  <a:srgbClr val="E40E4B"/>
                </a:solidFill>
              </a:rPr>
              <a:t>Quand </a:t>
            </a:r>
            <a:r>
              <a:rPr lang="fr-FR" b="1" dirty="0">
                <a:solidFill>
                  <a:srgbClr val="E40E4B"/>
                </a:solidFill>
              </a:rPr>
              <a:t>la production commence à décroître dans le tank, laisser encore les vaches 50% du temps passé dans la parcelle</a:t>
            </a:r>
          </a:p>
          <a:p>
            <a:pPr marL="0" lvl="1" indent="0">
              <a:buNone/>
            </a:pPr>
            <a:r>
              <a:rPr lang="fr-FR" sz="1600" i="1" dirty="0"/>
              <a:t>Ex. : les vaches sont au 4</a:t>
            </a:r>
            <a:r>
              <a:rPr lang="fr-FR" sz="1600" i="1" baseline="30000" dirty="0"/>
              <a:t>ème</a:t>
            </a:r>
            <a:r>
              <a:rPr lang="fr-FR" sz="1600" i="1" dirty="0"/>
              <a:t> jour et ça commence à baisser dans le tank : attendre encore 2 jours avant de changer de parcelle</a:t>
            </a:r>
            <a:r>
              <a:rPr lang="fr-FR" sz="1600" i="1" dirty="0" smtClean="0"/>
              <a:t>.</a:t>
            </a:r>
            <a:endParaRPr lang="fr-FR" sz="2000" dirty="0"/>
          </a:p>
          <a:p>
            <a:pPr marL="0" indent="0"/>
            <a:endParaRPr lang="fr-F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" t="31585" r="30258" b="2410"/>
          <a:stretch/>
        </p:blipFill>
        <p:spPr bwMode="auto">
          <a:xfrm>
            <a:off x="255835" y="1866540"/>
            <a:ext cx="6044357" cy="2786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444208" y="2060848"/>
            <a:ext cx="22632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Effet de la sévérité du pâturage (HS / HE) sur l’ingestion d’herbe et la production attendue (Delagarde, INRA, 2009)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323315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 sz="3600" kern="1200" dirty="0">
                <a:solidFill>
                  <a:srgbClr val="009139"/>
                </a:solidFill>
              </a:rPr>
              <a:t>Valeur de l’herbe pâturée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1"/>
          <a:stretch/>
        </p:blipFill>
        <p:spPr bwMode="auto">
          <a:xfrm>
            <a:off x="395536" y="1935416"/>
            <a:ext cx="8152046" cy="4922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79512" y="1196752"/>
            <a:ext cx="87849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+mn-lt"/>
              </a:rPr>
              <a:t>Gamme de valeur alimentaire de prairies exploitées à des stades différents. </a:t>
            </a:r>
          </a:p>
          <a:p>
            <a:r>
              <a:rPr lang="fr-FR" sz="1400" dirty="0" smtClean="0">
                <a:latin typeface="+mn-lt"/>
              </a:rPr>
              <a:t>Ingestion volontaire et apports énergétiques pour une VL standard alimentée à volonté (600 kg poids vif, 25 kg de production laitière potentielle). INRA, 2013</a:t>
            </a:r>
            <a:endParaRPr lang="fr-FR" sz="1400" dirty="0">
              <a:latin typeface="+mn-lt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563888" y="2518748"/>
            <a:ext cx="4824536" cy="694227"/>
          </a:xfrm>
          <a:prstGeom prst="ellipse">
            <a:avLst/>
          </a:prstGeom>
          <a:noFill/>
          <a:ln w="38100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3491880" y="5229200"/>
            <a:ext cx="4896544" cy="57606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61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Modèle PPT CA49">
  <a:themeElements>
    <a:clrScheme name="Modèle PPT CA4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PT CA49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Modèle PPT CA4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PT CA49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PT CA49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PT CA49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PT CA4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PT CA4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PT CA4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Thème Office">
  <a:themeElements>
    <a:clrScheme name="Personnalisée 2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C1CD4A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2_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Modèle PPT CA49</Template>
  <TotalTime>4467</TotalTime>
  <Words>5107</Words>
  <Application>Microsoft Office PowerPoint</Application>
  <PresentationFormat>Affichage à l'écran (4:3)</PresentationFormat>
  <Paragraphs>1286</Paragraphs>
  <Slides>99</Slides>
  <Notes>11</Notes>
  <HiddenSlides>46</HiddenSlides>
  <MMClips>0</MMClips>
  <ScaleCrop>false</ScaleCrop>
  <HeadingPairs>
    <vt:vector size="6" baseType="variant">
      <vt:variant>
        <vt:lpstr>Thème</vt:lpstr>
      </vt:variant>
      <vt:variant>
        <vt:i4>4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99</vt:i4>
      </vt:variant>
    </vt:vector>
  </HeadingPairs>
  <TitlesOfParts>
    <vt:vector size="104" baseType="lpstr">
      <vt:lpstr>2_Modèle par défaut</vt:lpstr>
      <vt:lpstr>1_Modèle par défaut</vt:lpstr>
      <vt:lpstr>1_Modèle PPT CA49</vt:lpstr>
      <vt:lpstr>5_Thème Office</vt:lpstr>
      <vt:lpstr>Image Bitmap</vt:lpstr>
      <vt:lpstr>Présentation PowerPoint</vt:lpstr>
      <vt:lpstr>Le pâturage :un équilibre entre offre et demande</vt:lpstr>
      <vt:lpstr>Le pâturage, c’est …</vt:lpstr>
      <vt:lpstr>Comportement des animaux au pâturage</vt:lpstr>
      <vt:lpstr>Comportement des animaux au pâturage</vt:lpstr>
      <vt:lpstr>Comportement des animaux au pâturage</vt:lpstr>
      <vt:lpstr>Comportement des animaux au pâturage</vt:lpstr>
      <vt:lpstr>Comportement au pâturage</vt:lpstr>
      <vt:lpstr>Cycle de l’herbe</vt:lpstr>
      <vt:lpstr>Le cycle de l’herbe</vt:lpstr>
      <vt:lpstr>Les temps de repousse varient sur l’année</vt:lpstr>
      <vt:lpstr>Présentation PowerPoint</vt:lpstr>
      <vt:lpstr>Les erreurs à éviter</vt:lpstr>
      <vt:lpstr>Surpâturer augmente les refus !</vt:lpstr>
      <vt:lpstr>Présentation PowerPoint</vt:lpstr>
      <vt:lpstr>Les erreurs à éviter</vt:lpstr>
      <vt:lpstr>Part d’herbe possible dans la ration</vt:lpstr>
      <vt:lpstr>La croissance de l’herbe</vt:lpstr>
      <vt:lpstr>La croissance de l’herbe</vt:lpstr>
      <vt:lpstr>Importance de la surface accessible</vt:lpstr>
      <vt:lpstr>Présentation PowerPoint</vt:lpstr>
      <vt:lpstr>La part d’herbe possible</vt:lpstr>
      <vt:lpstr>Herbe disponible au printemps</vt:lpstr>
      <vt:lpstr>Le pâturage tournant</vt:lpstr>
      <vt:lpstr>Les intérêts du pâturage tournant</vt:lpstr>
      <vt:lpstr>Courbe de croissance  en Pays de la Loire</vt:lpstr>
      <vt:lpstr>Importance du stade des graminées</vt:lpstr>
      <vt:lpstr>Présentation PowerPoint</vt:lpstr>
      <vt:lpstr>Présentation PowerPoint</vt:lpstr>
      <vt:lpstr>Organisation du parcellaire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Ajuster le nombre de paddocks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Gestion de l’herbe aux 4 saisons</vt:lpstr>
      <vt:lpstr>Règles de conduite</vt:lpstr>
      <vt:lpstr>Une mise à l’herbe précoce</vt:lpstr>
      <vt:lpstr>L’étêtage</vt:lpstr>
      <vt:lpstr>Période estivale</vt:lpstr>
      <vt:lpstr>Présentation PowerPoint</vt:lpstr>
      <vt:lpstr>Présentation PowerPoint</vt:lpstr>
      <vt:lpstr>Présentation PowerPoint</vt:lpstr>
      <vt:lpstr>Présentation PowerPoint</vt:lpstr>
      <vt:lpstr>Repères de conduite du pâturage</vt:lpstr>
      <vt:lpstr>Repères en pleine pousse</vt:lpstr>
      <vt:lpstr>Réseau Pousse de l’herbe</vt:lpstr>
      <vt:lpstr>Suivi de la croissance de l’herbe</vt:lpstr>
      <vt:lpstr>La croissance de l’herbe</vt:lpstr>
      <vt:lpstr>La croissance de l’herbe</vt:lpstr>
      <vt:lpstr>Repères de hauteur d’herbe</vt:lpstr>
      <vt:lpstr>Présentation PowerPoint</vt:lpstr>
      <vt:lpstr>Présentation PowerPoint</vt:lpstr>
      <vt:lpstr>Présentation PowerPoint</vt:lpstr>
      <vt:lpstr>Complémentation des VL au pâturage</vt:lpstr>
      <vt:lpstr>Complémentation en concentrés énergétiques au pâturage</vt:lpstr>
      <vt:lpstr>Le concentré reste prioritaire</vt:lpstr>
      <vt:lpstr>Durée du pâturage / jour</vt:lpstr>
      <vt:lpstr>En cas de portance limitante</vt:lpstr>
      <vt:lpstr>Durée du pâturage / jour</vt:lpstr>
      <vt:lpstr>Aménagements parcellaires</vt:lpstr>
      <vt:lpstr>Abreuvement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Prix des aménagements parcellaires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Intérêt des légumineuses</vt:lpstr>
      <vt:lpstr>Intérêt des légumineuses</vt:lpstr>
      <vt:lpstr>Merci de votre attention</vt:lpstr>
      <vt:lpstr>Présentation PowerPoint</vt:lpstr>
      <vt:lpstr>Valeur de l’herbe selon la hauteur</vt:lpstr>
      <vt:lpstr>Un compromis à trouver</vt:lpstr>
      <vt:lpstr>Un compromis à trouver</vt:lpstr>
      <vt:lpstr>Ingestion des vaches laitières</vt:lpstr>
      <vt:lpstr>Un compromis à trouver</vt:lpstr>
      <vt:lpstr>Un compromis à trouver</vt:lpstr>
      <vt:lpstr>Ne pas couvrir toute la capacité  d’ingestion</vt:lpstr>
      <vt:lpstr>Ne pas couvrir toute la capacité  d’ingestion</vt:lpstr>
      <vt:lpstr>Valeur de l’herbe pâturée</vt:lpstr>
    </vt:vector>
  </TitlesOfParts>
  <Company>CAPDL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BRACHET Aude</dc:creator>
  <cp:lastModifiedBy>MICHEL Elise</cp:lastModifiedBy>
  <cp:revision>178</cp:revision>
  <cp:lastPrinted>2016-03-23T13:40:20Z</cp:lastPrinted>
  <dcterms:created xsi:type="dcterms:W3CDTF">2016-03-02T08:57:20Z</dcterms:created>
  <dcterms:modified xsi:type="dcterms:W3CDTF">2021-02-10T15:31:40Z</dcterms:modified>
</cp:coreProperties>
</file>